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29"/>
  </p:notesMasterIdLst>
  <p:handoutMasterIdLst>
    <p:handoutMasterId r:id="rId30"/>
  </p:handoutMasterIdLst>
  <p:sldIdLst>
    <p:sldId id="256" r:id="rId2"/>
    <p:sldId id="257" r:id="rId3"/>
    <p:sldId id="258" r:id="rId4"/>
    <p:sldId id="259" r:id="rId5"/>
    <p:sldId id="260" r:id="rId6"/>
    <p:sldId id="261" r:id="rId7"/>
    <p:sldId id="262" r:id="rId8"/>
    <p:sldId id="264" r:id="rId9"/>
    <p:sldId id="266" r:id="rId10"/>
    <p:sldId id="290" r:id="rId11"/>
    <p:sldId id="268" r:id="rId12"/>
    <p:sldId id="270" r:id="rId13"/>
    <p:sldId id="272" r:id="rId14"/>
    <p:sldId id="274" r:id="rId15"/>
    <p:sldId id="276" r:id="rId16"/>
    <p:sldId id="278" r:id="rId17"/>
    <p:sldId id="289" r:id="rId18"/>
    <p:sldId id="292" r:id="rId19"/>
    <p:sldId id="291" r:id="rId20"/>
    <p:sldId id="280" r:id="rId21"/>
    <p:sldId id="282" r:id="rId22"/>
    <p:sldId id="284" r:id="rId23"/>
    <p:sldId id="286" r:id="rId24"/>
    <p:sldId id="288" r:id="rId25"/>
    <p:sldId id="293" r:id="rId26"/>
    <p:sldId id="294" r:id="rId27"/>
    <p:sldId id="287"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0"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214"/>
    </p:cViewPr>
  </p:sorterViewPr>
  <p:notesViewPr>
    <p:cSldViewPr>
      <p:cViewPr varScale="1">
        <p:scale>
          <a:sx n="56" d="100"/>
          <a:sy n="56" d="100"/>
        </p:scale>
        <p:origin x="-1848"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03C3305-16C3-41E5-AEEE-1790ACD13A69}" type="datetimeFigureOut">
              <a:rPr lang="en-US" smtClean="0"/>
              <a:t>10/27/2011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D385119-BDAB-405B-9C32-2246F084DFBC}"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D1A6B0D-7C52-4961-A7F3-4C6BD7BB5102}" type="datetimeFigureOut">
              <a:rPr lang="en-US" smtClean="0"/>
              <a:pPr/>
              <a:t>10/27/2011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A796C4-1027-4B10-8A10-D459B76D36A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Both disciplines in Healthful Living Education have National Standards which help inform the field about what students should know and be able to do.</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 In health education, a Joint Committee</a:t>
            </a:r>
            <a:r>
              <a:rPr lang="en-US" baseline="0" dirty="0" smtClean="0"/>
              <a:t> was convened to write and publish 8 standards. The standards include concepts and content that is factual and functional and skills such as decision making and communication. Groups participating were the American School Health Association and the American Alliance for Health Education.</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In physical education, a document was written titled </a:t>
            </a:r>
            <a:r>
              <a:rPr lang="en-US" b="1" baseline="0" dirty="0" smtClean="0"/>
              <a:t>Moving to the Future </a:t>
            </a:r>
            <a:r>
              <a:rPr lang="en-US" baseline="0" dirty="0" smtClean="0"/>
              <a:t>and published by the National Association for Sport and Physical Education, outlining the National Standard. The goal is to develop physically-educated individuals who have the knowledge, skills, and confidence to enjoy a lifetime of healthful physical activity.</a:t>
            </a:r>
            <a:endParaRPr lang="en-US" dirty="0" smtClean="0"/>
          </a:p>
          <a:p>
            <a:endParaRPr lang="en-US" dirty="0"/>
          </a:p>
        </p:txBody>
      </p:sp>
      <p:sp>
        <p:nvSpPr>
          <p:cNvPr id="4" name="Slide Number Placeholder 3"/>
          <p:cNvSpPr>
            <a:spLocks noGrp="1"/>
          </p:cNvSpPr>
          <p:nvPr>
            <p:ph type="sldNum" sz="quarter" idx="10"/>
          </p:nvPr>
        </p:nvSpPr>
        <p:spPr/>
        <p:txBody>
          <a:bodyPr/>
          <a:lstStyle/>
          <a:p>
            <a:fld id="{5E671D07-92D8-0649-B162-4F44EBB4AEE1}" type="slidenum">
              <a:rPr lang="en-US" smtClean="0"/>
              <a:pPr/>
              <a:t>8</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Place participants in groups of 3. Provide each with an</a:t>
            </a:r>
            <a:r>
              <a:rPr lang="en-US" baseline="0" dirty="0" smtClean="0"/>
              <a:t> envelope. Have them place their larger cards with verbs for Essential Standards into a hierarchy: from REMEMBER to CREATE. [Start with remember at the top and create at the bottom.]</a:t>
            </a:r>
          </a:p>
          <a:p>
            <a:endParaRPr lang="en-US" baseline="0" dirty="0" smtClean="0"/>
          </a:p>
          <a:p>
            <a:r>
              <a:rPr lang="en-US" baseline="0" dirty="0" smtClean="0"/>
              <a:t>Ask them to sort the smaller cards of verbs for Clarifying Objectives in alignment with the verbs for Essential Standards. As they do, they should consider the true meaning of each verb. For example, the verb explain is commonly used but may not have the appropriate meaning. I have often used the word explain when I really meant summarize. The verb explain </a:t>
            </a:r>
            <a:r>
              <a:rPr lang="en-US" sz="1200" kern="1200" dirty="0" smtClean="0">
                <a:solidFill>
                  <a:schemeClr val="tx1"/>
                </a:solidFill>
                <a:latin typeface="+mn-lt"/>
                <a:ea typeface="+mn-ea"/>
                <a:cs typeface="+mn-cs"/>
              </a:rPr>
              <a:t>is generally used with cause-effect or when antecedent-consequence is involved.</a:t>
            </a:r>
            <a:r>
              <a:rPr lang="en-US" dirty="0" smtClean="0"/>
              <a:t> </a:t>
            </a:r>
          </a:p>
          <a:p>
            <a:endParaRPr lang="en-US" dirty="0" smtClean="0"/>
          </a:p>
          <a:p>
            <a:r>
              <a:rPr lang="en-US" dirty="0" smtClean="0"/>
              <a:t>The use of Revised Bloom’s Taxonomy helps us say what we mean and therefore</a:t>
            </a:r>
            <a:r>
              <a:rPr lang="en-US" baseline="0" dirty="0" smtClean="0"/>
              <a:t> be more accountable for student learning.</a:t>
            </a:r>
            <a:endParaRPr lang="en-US" dirty="0"/>
          </a:p>
        </p:txBody>
      </p:sp>
      <p:sp>
        <p:nvSpPr>
          <p:cNvPr id="4" name="Slide Number Placeholder 3"/>
          <p:cNvSpPr>
            <a:spLocks noGrp="1"/>
          </p:cNvSpPr>
          <p:nvPr>
            <p:ph type="sldNum" sz="quarter" idx="10"/>
          </p:nvPr>
        </p:nvSpPr>
        <p:spPr/>
        <p:txBody>
          <a:bodyPr/>
          <a:lstStyle/>
          <a:p>
            <a:fld id="{5E671D07-92D8-0649-B162-4F44EBB4AEE1}" type="slidenum">
              <a:rPr lang="en-US" smtClean="0"/>
              <a:pPr/>
              <a:t>23</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FA796C4-1027-4B10-8A10-D459B76D36AD}" type="slidenum">
              <a:rPr lang="en-US" smtClean="0"/>
              <a:pPr/>
              <a:t>26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Healthful Living Education, several aspects of the Standard Course of Study have been required by the NC General Assembly.</a:t>
            </a:r>
            <a:r>
              <a:rPr lang="en-US" baseline="0" dirty="0" smtClean="0"/>
              <a:t> A few years ago, drug abuse was identified as the problem most Americans were concerned about. Our legislature required that the </a:t>
            </a:r>
            <a:r>
              <a:rPr lang="en-US" b="1" baseline="0" dirty="0" smtClean="0"/>
              <a:t>prevention of ATOD be taught </a:t>
            </a:r>
            <a:r>
              <a:rPr lang="en-US" baseline="0" dirty="0" smtClean="0"/>
              <a:t>from K to 12</a:t>
            </a:r>
            <a:r>
              <a:rPr lang="en-US" baseline="30000" dirty="0" smtClean="0"/>
              <a:t>th</a:t>
            </a:r>
            <a:r>
              <a:rPr lang="en-US" baseline="0" dirty="0" smtClean="0"/>
              <a:t> grade.</a:t>
            </a:r>
          </a:p>
          <a:p>
            <a:endParaRPr lang="en-US" baseline="0" dirty="0" smtClean="0"/>
          </a:p>
          <a:p>
            <a:r>
              <a:rPr lang="en-US" baseline="0" dirty="0" smtClean="0"/>
              <a:t>The teaching of </a:t>
            </a:r>
            <a:r>
              <a:rPr lang="en-US" b="1" baseline="0" dirty="0" smtClean="0"/>
              <a:t>CPR and the Heimlich maneuver </a:t>
            </a:r>
            <a:r>
              <a:rPr lang="en-US" baseline="0" dirty="0" smtClean="0"/>
              <a:t>is required by a legislative mandate. In the current SCOS, there is an objective to teach these skills in 8</a:t>
            </a:r>
            <a:r>
              <a:rPr lang="en-US" baseline="30000" dirty="0" smtClean="0"/>
              <a:t>th</a:t>
            </a:r>
            <a:r>
              <a:rPr lang="en-US" baseline="0" dirty="0" smtClean="0"/>
              <a:t> grade.</a:t>
            </a:r>
          </a:p>
          <a:p>
            <a:endParaRPr lang="en-US" baseline="0" dirty="0" smtClean="0"/>
          </a:p>
          <a:p>
            <a:r>
              <a:rPr lang="en-US" baseline="0" dirty="0" smtClean="0"/>
              <a:t>The most recent legislative mandate, the </a:t>
            </a:r>
            <a:r>
              <a:rPr lang="en-US" b="1" baseline="0" dirty="0" smtClean="0"/>
              <a:t>Healthy Youth Act, replaced another, Teach Abstinence Until Marriage</a:t>
            </a:r>
            <a:r>
              <a:rPr lang="en-US" baseline="0" dirty="0" smtClean="0"/>
              <a:t>. We now have a requirement to teach the prevention of STDs (including HIV), the prevention of unintended pregnancy, and the prevention and reporting of sexual assault and sexual abuse, along with teaching abstinence within the unit on reproductive health and safety education. The unit (at grades 7, 8, and 9) includes the FDA approved methods of disease prevention and birth control and your school system should have implemented the unit this school year.</a:t>
            </a:r>
            <a:endParaRPr lang="en-US" dirty="0" smtClean="0"/>
          </a:p>
          <a:p>
            <a:endParaRPr lang="en-US" dirty="0"/>
          </a:p>
        </p:txBody>
      </p:sp>
      <p:sp>
        <p:nvSpPr>
          <p:cNvPr id="4" name="Slide Number Placeholder 3"/>
          <p:cNvSpPr>
            <a:spLocks noGrp="1"/>
          </p:cNvSpPr>
          <p:nvPr>
            <p:ph type="sldNum" sz="quarter" idx="10"/>
          </p:nvPr>
        </p:nvSpPr>
        <p:spPr/>
        <p:txBody>
          <a:bodyPr/>
          <a:lstStyle/>
          <a:p>
            <a:fld id="{5E671D07-92D8-0649-B162-4F44EBB4AEE1}" type="slidenum">
              <a:rPr lang="en-US" smtClean="0"/>
              <a:pPr/>
              <a:t>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There is a deluge of incorrect</a:t>
            </a:r>
            <a:r>
              <a:rPr lang="en-US" baseline="0" dirty="0" smtClean="0"/>
              <a:t> information about health and fitness. Let’s take a look at some statements about health and get an idea of what the sources of this misinformation might be. </a:t>
            </a:r>
          </a:p>
          <a:p>
            <a:endParaRPr lang="en-US" baseline="0" dirty="0" smtClean="0"/>
          </a:p>
          <a:p>
            <a:r>
              <a:rPr lang="en-US" baseline="0" dirty="0" smtClean="0"/>
              <a:t>[insert some of the wrong ideas.]</a:t>
            </a:r>
          </a:p>
          <a:p>
            <a:endParaRPr lang="en-US" baseline="0" dirty="0" smtClean="0"/>
          </a:p>
          <a:p>
            <a:r>
              <a:rPr lang="en-US" baseline="0" dirty="0" smtClean="0"/>
              <a:t>Old wives’ tales, word of mouth, misleading advertising, quackery, the media, and old science are all sources of incorrect information. Unfortunately, too often these myths and misconceptions are believed and people base decisions about their health on wrong ideas.</a:t>
            </a:r>
            <a:endParaRPr lang="en-US" dirty="0" smtClean="0"/>
          </a:p>
          <a:p>
            <a:endParaRPr lang="en-US" dirty="0"/>
          </a:p>
        </p:txBody>
      </p:sp>
      <p:sp>
        <p:nvSpPr>
          <p:cNvPr id="4" name="Slide Number Placeholder 3"/>
          <p:cNvSpPr>
            <a:spLocks noGrp="1"/>
          </p:cNvSpPr>
          <p:nvPr>
            <p:ph type="sldNum" sz="quarter" idx="10"/>
          </p:nvPr>
        </p:nvSpPr>
        <p:spPr/>
        <p:txBody>
          <a:bodyPr/>
          <a:lstStyle/>
          <a:p>
            <a:fld id="{5E671D07-92D8-0649-B162-4F44EBB4AEE1}" type="slidenum">
              <a:rPr lang="en-US" smtClean="0"/>
              <a:pPr/>
              <a:t>11</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There are basic concepts about Health that are critical to effective health teaching: </a:t>
            </a:r>
          </a:p>
          <a:p>
            <a:endParaRPr lang="en-US" dirty="0" smtClean="0"/>
          </a:p>
          <a:p>
            <a:r>
              <a:rPr lang="en-US" b="1" dirty="0" smtClean="0">
                <a:solidFill>
                  <a:schemeClr val="accent5">
                    <a:lumMod val="50000"/>
                  </a:schemeClr>
                </a:solidFill>
              </a:rPr>
              <a:t>Health is multi-dimensional </a:t>
            </a:r>
            <a:r>
              <a:rPr lang="en-US" dirty="0" smtClean="0">
                <a:solidFill>
                  <a:schemeClr val="accent5">
                    <a:lumMod val="50000"/>
                  </a:schemeClr>
                </a:solidFill>
              </a:rPr>
              <a:t>means that we need to be healthy in all areas of health: physical,</a:t>
            </a:r>
            <a:r>
              <a:rPr lang="en-US" baseline="0" dirty="0" smtClean="0">
                <a:solidFill>
                  <a:schemeClr val="accent5">
                    <a:lumMod val="50000"/>
                  </a:schemeClr>
                </a:solidFill>
              </a:rPr>
              <a:t> mental, social, and emotional.</a:t>
            </a:r>
          </a:p>
          <a:p>
            <a:endParaRPr lang="en-US" dirty="0" smtClean="0">
              <a:solidFill>
                <a:schemeClr val="accent5">
                  <a:lumMod val="50000"/>
                </a:schemeClr>
              </a:solidFill>
            </a:endParaRPr>
          </a:p>
          <a:p>
            <a:r>
              <a:rPr lang="en-US" b="1" dirty="0" smtClean="0">
                <a:solidFill>
                  <a:schemeClr val="accent5">
                    <a:lumMod val="50000"/>
                  </a:schemeClr>
                </a:solidFill>
              </a:rPr>
              <a:t>Health is a positive state </a:t>
            </a:r>
            <a:r>
              <a:rPr lang="en-US" dirty="0" smtClean="0">
                <a:solidFill>
                  <a:schemeClr val="accent5">
                    <a:lumMod val="50000"/>
                  </a:schemeClr>
                </a:solidFill>
              </a:rPr>
              <a:t>means that health is more than not being</a:t>
            </a:r>
            <a:r>
              <a:rPr lang="en-US" baseline="0" dirty="0" smtClean="0">
                <a:solidFill>
                  <a:schemeClr val="accent5">
                    <a:lumMod val="50000"/>
                  </a:schemeClr>
                </a:solidFill>
              </a:rPr>
              <a:t> sick – it is achieving high level wellness. None of us can achieve perfect health, but all of us can reach optimal health (meaning we are as healthy as we can be.)</a:t>
            </a:r>
          </a:p>
          <a:p>
            <a:endParaRPr lang="en-US" dirty="0" smtClean="0">
              <a:solidFill>
                <a:schemeClr val="accent5">
                  <a:lumMod val="50000"/>
                </a:schemeClr>
              </a:solidFill>
            </a:endParaRPr>
          </a:p>
          <a:p>
            <a:r>
              <a:rPr lang="en-US" b="1" dirty="0" smtClean="0">
                <a:solidFill>
                  <a:schemeClr val="accent5">
                    <a:lumMod val="50000"/>
                  </a:schemeClr>
                </a:solidFill>
              </a:rPr>
              <a:t>Health is dynamic </a:t>
            </a:r>
            <a:r>
              <a:rPr lang="en-US" dirty="0" smtClean="0">
                <a:solidFill>
                  <a:schemeClr val="accent5">
                    <a:lumMod val="50000"/>
                  </a:schemeClr>
                </a:solidFill>
              </a:rPr>
              <a:t>means that the state of our health is always changing. </a:t>
            </a:r>
          </a:p>
          <a:p>
            <a:endParaRPr lang="en-US" dirty="0" smtClean="0">
              <a:solidFill>
                <a:schemeClr val="accent5">
                  <a:lumMod val="50000"/>
                </a:schemeClr>
              </a:solidFill>
            </a:endParaRPr>
          </a:p>
          <a:p>
            <a:r>
              <a:rPr lang="en-US" b="1" dirty="0" smtClean="0">
                <a:solidFill>
                  <a:schemeClr val="accent5">
                    <a:lumMod val="50000"/>
                  </a:schemeClr>
                </a:solidFill>
              </a:rPr>
              <a:t>Health is an instrumental value </a:t>
            </a:r>
            <a:r>
              <a:rPr lang="en-US" dirty="0" smtClean="0">
                <a:solidFill>
                  <a:schemeClr val="accent5">
                    <a:lumMod val="50000"/>
                  </a:schemeClr>
                </a:solidFill>
              </a:rPr>
              <a:t>means that by achieving health we are better able to achieve other life goals. The woman is the</a:t>
            </a:r>
            <a:r>
              <a:rPr lang="en-US" baseline="0" dirty="0" smtClean="0">
                <a:solidFill>
                  <a:schemeClr val="accent5">
                    <a:lumMod val="50000"/>
                  </a:schemeClr>
                </a:solidFill>
              </a:rPr>
              <a:t> photo recognized she needed to eat nutrient dense food, maintain a healthy weight, avoid tobacco products, and have a healthy relationship with the person on belay to achieve her goal to climb that mountain. If a life goal is to be a parent, then being a healthy role model by wearing a seatbelt, eating nutritiously, and having healthy self-esteem are positive messages to one’s children.</a:t>
            </a:r>
            <a:endParaRPr lang="en-US" dirty="0" smtClean="0">
              <a:solidFill>
                <a:schemeClr val="accent5">
                  <a:lumMod val="50000"/>
                </a:schemeClr>
              </a:solidFill>
            </a:endParaRPr>
          </a:p>
          <a:p>
            <a:endParaRPr lang="en-US" dirty="0"/>
          </a:p>
        </p:txBody>
      </p:sp>
      <p:sp>
        <p:nvSpPr>
          <p:cNvPr id="4" name="Slide Number Placeholder 3"/>
          <p:cNvSpPr>
            <a:spLocks noGrp="1"/>
          </p:cNvSpPr>
          <p:nvPr>
            <p:ph type="sldNum" sz="quarter" idx="10"/>
          </p:nvPr>
        </p:nvSpPr>
        <p:spPr/>
        <p:txBody>
          <a:bodyPr/>
          <a:lstStyle/>
          <a:p>
            <a:fld id="{5E671D07-92D8-0649-B162-4F44EBB4AEE1}" type="slidenum">
              <a:rPr lang="en-US" smtClean="0"/>
              <a:pPr/>
              <a:t>12</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all remember learning Bloom’s Taxonomy of Objectives. Since the 1950s, professionals in public education have written</a:t>
            </a:r>
            <a:r>
              <a:rPr lang="en-US" baseline="0" dirty="0" smtClean="0"/>
              <a:t> objectives using Bloom’s, created lesson plans to meet objectives, and assessed how well those objectives were met.</a:t>
            </a:r>
          </a:p>
          <a:p>
            <a:endParaRPr lang="en-US" baseline="0" dirty="0" smtClean="0"/>
          </a:p>
          <a:p>
            <a:r>
              <a:rPr lang="en-US" baseline="0" dirty="0" smtClean="0"/>
              <a:t>We learned to write objectives that were measurable and observable. We wrote and then created activities to promote learning in three domains of learning: cognitive, affective, and psychomotor.</a:t>
            </a:r>
          </a:p>
          <a:p>
            <a:endParaRPr lang="en-US" baseline="0" dirty="0" smtClean="0"/>
          </a:p>
          <a:p>
            <a:r>
              <a:rPr lang="en-US" baseline="0" dirty="0" smtClean="0"/>
              <a:t>In Health Education, we also wrote objectives in the </a:t>
            </a:r>
            <a:r>
              <a:rPr lang="en-US" b="1" baseline="0" dirty="0" smtClean="0"/>
              <a:t>action domain </a:t>
            </a:r>
            <a:r>
              <a:rPr lang="en-US" baseline="0" dirty="0" smtClean="0"/>
              <a:t>to indicate what students would do (what behaviors they they would choose).</a:t>
            </a:r>
          </a:p>
          <a:p>
            <a:endParaRPr lang="en-US" baseline="0" dirty="0" smtClean="0"/>
          </a:p>
          <a:p>
            <a:r>
              <a:rPr lang="en-US" baseline="0" dirty="0" smtClean="0"/>
              <a:t>Ask for an example of each domain for each subject area . . . </a:t>
            </a:r>
          </a:p>
        </p:txBody>
      </p:sp>
      <p:sp>
        <p:nvSpPr>
          <p:cNvPr id="4" name="Slide Number Placeholder 3"/>
          <p:cNvSpPr>
            <a:spLocks noGrp="1"/>
          </p:cNvSpPr>
          <p:nvPr>
            <p:ph type="sldNum" sz="quarter" idx="10"/>
          </p:nvPr>
        </p:nvSpPr>
        <p:spPr/>
        <p:txBody>
          <a:bodyPr/>
          <a:lstStyle/>
          <a:p>
            <a:fld id="{5E671D07-92D8-0649-B162-4F44EBB4AEE1}" type="slidenum">
              <a:rPr lang="en-US" smtClean="0"/>
              <a:pPr/>
              <a:t>13</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There are basic concepts about Health that are critical to effective health teaching: </a:t>
            </a:r>
          </a:p>
          <a:p>
            <a:endParaRPr lang="en-US" dirty="0" smtClean="0"/>
          </a:p>
          <a:p>
            <a:r>
              <a:rPr lang="en-US" b="1" dirty="0" smtClean="0">
                <a:solidFill>
                  <a:schemeClr val="accent5">
                    <a:lumMod val="50000"/>
                  </a:schemeClr>
                </a:solidFill>
              </a:rPr>
              <a:t>Health is multi-dimensional </a:t>
            </a:r>
            <a:r>
              <a:rPr lang="en-US" dirty="0" smtClean="0">
                <a:solidFill>
                  <a:schemeClr val="accent5">
                    <a:lumMod val="50000"/>
                  </a:schemeClr>
                </a:solidFill>
              </a:rPr>
              <a:t>means that we need to be healthy in all areas of health: physical,</a:t>
            </a:r>
            <a:r>
              <a:rPr lang="en-US" baseline="0" dirty="0" smtClean="0">
                <a:solidFill>
                  <a:schemeClr val="accent5">
                    <a:lumMod val="50000"/>
                  </a:schemeClr>
                </a:solidFill>
              </a:rPr>
              <a:t> mental, social, and emotional.</a:t>
            </a:r>
          </a:p>
          <a:p>
            <a:endParaRPr lang="en-US" dirty="0" smtClean="0">
              <a:solidFill>
                <a:schemeClr val="accent5">
                  <a:lumMod val="50000"/>
                </a:schemeClr>
              </a:solidFill>
            </a:endParaRPr>
          </a:p>
          <a:p>
            <a:r>
              <a:rPr lang="en-US" b="1" dirty="0" smtClean="0">
                <a:solidFill>
                  <a:schemeClr val="accent5">
                    <a:lumMod val="50000"/>
                  </a:schemeClr>
                </a:solidFill>
              </a:rPr>
              <a:t>Health is a positive state </a:t>
            </a:r>
            <a:r>
              <a:rPr lang="en-US" dirty="0" smtClean="0">
                <a:solidFill>
                  <a:schemeClr val="accent5">
                    <a:lumMod val="50000"/>
                  </a:schemeClr>
                </a:solidFill>
              </a:rPr>
              <a:t>means that health is more than not being</a:t>
            </a:r>
            <a:r>
              <a:rPr lang="en-US" baseline="0" dirty="0" smtClean="0">
                <a:solidFill>
                  <a:schemeClr val="accent5">
                    <a:lumMod val="50000"/>
                  </a:schemeClr>
                </a:solidFill>
              </a:rPr>
              <a:t> sick – it is achieving high level wellness. None of us can achieve perfect health, but all of us can reach optimal health (meaning we are as healthy as we can be.)</a:t>
            </a:r>
          </a:p>
          <a:p>
            <a:endParaRPr lang="en-US" dirty="0" smtClean="0">
              <a:solidFill>
                <a:schemeClr val="accent5">
                  <a:lumMod val="50000"/>
                </a:schemeClr>
              </a:solidFill>
            </a:endParaRPr>
          </a:p>
          <a:p>
            <a:r>
              <a:rPr lang="en-US" b="1" dirty="0" smtClean="0">
                <a:solidFill>
                  <a:schemeClr val="accent5">
                    <a:lumMod val="50000"/>
                  </a:schemeClr>
                </a:solidFill>
              </a:rPr>
              <a:t>Health is dynamic </a:t>
            </a:r>
            <a:r>
              <a:rPr lang="en-US" dirty="0" smtClean="0">
                <a:solidFill>
                  <a:schemeClr val="accent5">
                    <a:lumMod val="50000"/>
                  </a:schemeClr>
                </a:solidFill>
              </a:rPr>
              <a:t>means that the state of our health is always changing. </a:t>
            </a:r>
          </a:p>
          <a:p>
            <a:endParaRPr lang="en-US" dirty="0" smtClean="0">
              <a:solidFill>
                <a:schemeClr val="accent5">
                  <a:lumMod val="50000"/>
                </a:schemeClr>
              </a:solidFill>
            </a:endParaRPr>
          </a:p>
          <a:p>
            <a:r>
              <a:rPr lang="en-US" b="1" dirty="0" smtClean="0">
                <a:solidFill>
                  <a:schemeClr val="accent5">
                    <a:lumMod val="50000"/>
                  </a:schemeClr>
                </a:solidFill>
              </a:rPr>
              <a:t>Health is an instrumental value </a:t>
            </a:r>
            <a:r>
              <a:rPr lang="en-US" dirty="0" smtClean="0">
                <a:solidFill>
                  <a:schemeClr val="accent5">
                    <a:lumMod val="50000"/>
                  </a:schemeClr>
                </a:solidFill>
              </a:rPr>
              <a:t>means that by achieving health we are better able to achieve other life goals. The woman is the</a:t>
            </a:r>
            <a:r>
              <a:rPr lang="en-US" baseline="0" dirty="0" smtClean="0">
                <a:solidFill>
                  <a:schemeClr val="accent5">
                    <a:lumMod val="50000"/>
                  </a:schemeClr>
                </a:solidFill>
              </a:rPr>
              <a:t> photo recognized she needed to eat nutrient dense food, maintain a healthy weight, avoid tobacco products, and have a healthy relationship with the person on belay to achieve her goal to climb that mountain. If a life goal is to be a parent, then being a healthy role model by wearing a seatbelt, eating nutritiously, and having healthy self-esteem are positive messages to one’s children.</a:t>
            </a:r>
            <a:endParaRPr lang="en-US" dirty="0" smtClean="0">
              <a:solidFill>
                <a:schemeClr val="accent5">
                  <a:lumMod val="50000"/>
                </a:schemeClr>
              </a:solidFill>
            </a:endParaRPr>
          </a:p>
          <a:p>
            <a:endParaRPr lang="en-US" dirty="0"/>
          </a:p>
        </p:txBody>
      </p:sp>
      <p:sp>
        <p:nvSpPr>
          <p:cNvPr id="4" name="Slide Number Placeholder 3"/>
          <p:cNvSpPr>
            <a:spLocks noGrp="1"/>
          </p:cNvSpPr>
          <p:nvPr>
            <p:ph type="sldNum" sz="quarter" idx="10"/>
          </p:nvPr>
        </p:nvSpPr>
        <p:spPr/>
        <p:txBody>
          <a:bodyPr/>
          <a:lstStyle/>
          <a:p>
            <a:fld id="{5E671D07-92D8-0649-B162-4F44EBB4AEE1}" type="slidenum">
              <a:rPr lang="en-US" smtClean="0"/>
              <a:pPr/>
              <a:t>14</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new strands in Health Education are very similar</a:t>
            </a:r>
            <a:r>
              <a:rPr lang="en-US" baseline="0" dirty="0" smtClean="0"/>
              <a:t> to the strands we adopted in 2006. That was intentional on the part of the writers: so that teachers could continue to utilize activities and resources that they have purchased or developed over the years.</a:t>
            </a:r>
          </a:p>
          <a:p>
            <a:endParaRPr lang="en-US" baseline="0" dirty="0" smtClean="0"/>
          </a:p>
          <a:p>
            <a:r>
              <a:rPr lang="en-US" baseline="0" dirty="0" smtClean="0"/>
              <a:t>The wording of one strand used to be Nutrition/Weight Management. That has been changed to Nutrition and Physical Activity. This is the unit that includes some of the content pieces of Physical Education: Body Mass Index, prevention of recreation and sports injuries, healthy weight management through caloric expenditure as well as caloric intake. </a:t>
            </a:r>
            <a:endParaRPr lang="en-US" dirty="0"/>
          </a:p>
        </p:txBody>
      </p:sp>
      <p:sp>
        <p:nvSpPr>
          <p:cNvPr id="4" name="Slide Number Placeholder 3"/>
          <p:cNvSpPr>
            <a:spLocks noGrp="1"/>
          </p:cNvSpPr>
          <p:nvPr>
            <p:ph type="sldNum" sz="quarter" idx="10"/>
          </p:nvPr>
        </p:nvSpPr>
        <p:spPr/>
        <p:txBody>
          <a:bodyPr/>
          <a:lstStyle/>
          <a:p>
            <a:fld id="{5E671D07-92D8-0649-B162-4F44EBB4AEE1}" type="slidenum">
              <a:rPr lang="en-US" smtClean="0"/>
              <a:pPr/>
              <a:t>15</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the 2006 NC Standard Course of Study, there were 5 strands for Physical Education. In the Essential Standards,</a:t>
            </a:r>
            <a:r>
              <a:rPr lang="en-US" baseline="0" dirty="0" smtClean="0"/>
              <a:t> there are 4. </a:t>
            </a:r>
          </a:p>
          <a:p>
            <a:endParaRPr lang="en-US" baseline="0" dirty="0" smtClean="0"/>
          </a:p>
          <a:p>
            <a:r>
              <a:rPr lang="en-US" sz="1200" dirty="0" smtClean="0"/>
              <a:t>Here are the</a:t>
            </a:r>
            <a:r>
              <a:rPr lang="en-US" sz="1200" baseline="0" dirty="0" smtClean="0"/>
              <a:t> </a:t>
            </a:r>
            <a:r>
              <a:rPr lang="en-US" sz="1200" dirty="0" smtClean="0"/>
              <a:t>PE Strands and goal of each strand: </a:t>
            </a:r>
            <a:br>
              <a:rPr lang="en-US" sz="1200" dirty="0" smtClean="0"/>
            </a:br>
            <a:r>
              <a:rPr lang="en-US" sz="1200" b="1" dirty="0" smtClean="0"/>
              <a:t>Motor Skill Development</a:t>
            </a:r>
            <a:r>
              <a:rPr lang="en-US" sz="1200" dirty="0" smtClean="0"/>
              <a:t> to apply competent motor skills and movement patterns needed to perform a variety of physical activities. </a:t>
            </a:r>
            <a:endParaRPr lang="en-US" dirty="0" smtClean="0"/>
          </a:p>
          <a:p>
            <a:r>
              <a:rPr lang="en-US" sz="1200" b="1" dirty="0" smtClean="0"/>
              <a:t>Movement Concepts</a:t>
            </a:r>
            <a:r>
              <a:rPr lang="en-US" sz="1200" dirty="0" smtClean="0"/>
              <a:t> to understand concepts, principles, strategies and tactics that applies to the learning and performance of movement. </a:t>
            </a:r>
            <a:endParaRPr lang="en-US" dirty="0" smtClean="0"/>
          </a:p>
          <a:p>
            <a:r>
              <a:rPr lang="en-US" sz="1200" b="1" dirty="0" smtClean="0"/>
              <a:t>Health Related Fitness</a:t>
            </a:r>
            <a:r>
              <a:rPr lang="en-US" sz="1200" dirty="0" smtClean="0"/>
              <a:t> to understand the importance of achieving and maintaining a health-enhancing level of physical fitness. </a:t>
            </a:r>
            <a:endParaRPr lang="en-US" dirty="0" smtClean="0"/>
          </a:p>
          <a:p>
            <a:r>
              <a:rPr lang="en-US" sz="1200" b="1" dirty="0" smtClean="0"/>
              <a:t>Personal and Social Responsibility</a:t>
            </a:r>
            <a:r>
              <a:rPr lang="en-US" sz="1200" dirty="0" smtClean="0"/>
              <a:t> to use behavioral strategies that are responsible, enhance respect of self and others as well as value activity. </a:t>
            </a:r>
            <a:endParaRPr lang="en-US" dirty="0" smtClean="0"/>
          </a:p>
          <a:p>
            <a:endParaRPr lang="en-US" dirty="0"/>
          </a:p>
        </p:txBody>
      </p:sp>
      <p:sp>
        <p:nvSpPr>
          <p:cNvPr id="4" name="Slide Number Placeholder 3"/>
          <p:cNvSpPr>
            <a:spLocks noGrp="1"/>
          </p:cNvSpPr>
          <p:nvPr>
            <p:ph type="sldNum" sz="quarter" idx="10"/>
          </p:nvPr>
        </p:nvSpPr>
        <p:spPr/>
        <p:txBody>
          <a:bodyPr/>
          <a:lstStyle/>
          <a:p>
            <a:fld id="{5E671D07-92D8-0649-B162-4F44EBB4AEE1}" type="slidenum">
              <a:rPr lang="en-US" smtClean="0"/>
              <a:pPr/>
              <a:t>16</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Play video clip of VERBS in School House Rock.</a:t>
            </a:r>
          </a:p>
          <a:p>
            <a:endParaRPr lang="en-US" dirty="0" smtClean="0"/>
          </a:p>
          <a:p>
            <a:r>
              <a:rPr lang="en-US" dirty="0" smtClean="0"/>
              <a:t>In curriculum and instruction the </a:t>
            </a:r>
            <a:r>
              <a:rPr lang="en-US" b="1" dirty="0" smtClean="0"/>
              <a:t>selection</a:t>
            </a:r>
            <a:r>
              <a:rPr lang="en-US" b="1" baseline="0" dirty="0" smtClean="0"/>
              <a:t> of the verb </a:t>
            </a:r>
            <a:r>
              <a:rPr lang="en-US" baseline="0" dirty="0" smtClean="0"/>
              <a:t>for objectives is key to guiding educators in planning for learning. We use behavioral objectives to indicate </a:t>
            </a:r>
            <a:r>
              <a:rPr lang="en-US" b="1" baseline="0" dirty="0" smtClean="0"/>
              <a:t>what the student will know and be able to do</a:t>
            </a:r>
            <a:r>
              <a:rPr lang="en-US" baseline="0" dirty="0" smtClean="0"/>
              <a:t>.</a:t>
            </a:r>
            <a:endParaRPr lang="en-US" dirty="0" smtClean="0"/>
          </a:p>
          <a:p>
            <a:endParaRPr lang="en-US" dirty="0" smtClean="0"/>
          </a:p>
          <a:p>
            <a:r>
              <a:rPr lang="en-US" dirty="0" smtClean="0"/>
              <a:t>In Revised</a:t>
            </a:r>
            <a:r>
              <a:rPr lang="en-US" baseline="0" dirty="0" smtClean="0"/>
              <a:t> Bloom’s Taxonomy, beliefs about certain verbs have changed. Some verbs, such as understand, used to be considered “fuzzy” but no longer are. </a:t>
            </a:r>
          </a:p>
          <a:p>
            <a:endParaRPr lang="en-US" baseline="0" dirty="0" smtClean="0"/>
          </a:p>
          <a:p>
            <a:r>
              <a:rPr lang="en-US" baseline="0" dirty="0" smtClean="0"/>
              <a:t>[Add explanation.]</a:t>
            </a:r>
            <a:endParaRPr lang="en-US" dirty="0"/>
          </a:p>
        </p:txBody>
      </p:sp>
      <p:sp>
        <p:nvSpPr>
          <p:cNvPr id="4" name="Slide Number Placeholder 3"/>
          <p:cNvSpPr>
            <a:spLocks noGrp="1"/>
          </p:cNvSpPr>
          <p:nvPr>
            <p:ph type="sldNum" sz="quarter" idx="10"/>
          </p:nvPr>
        </p:nvSpPr>
        <p:spPr/>
        <p:txBody>
          <a:bodyPr/>
          <a:lstStyle/>
          <a:p>
            <a:fld id="{5E671D07-92D8-0649-B162-4F44EBB4AEE1}" type="slidenum">
              <a:rPr lang="en-US" smtClean="0"/>
              <a:pPr/>
              <a:t>21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0315D2E5-9F2E-4C7B-B727-8488F001A9B3}" type="datetimeFigureOut">
              <a:rPr lang="en-US" smtClean="0"/>
              <a:pPr/>
              <a:t>10/27/2011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C7B1AB9F-F740-45FB-9B29-9624E703EB57}"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315D2E5-9F2E-4C7B-B727-8488F001A9B3}" type="datetimeFigureOut">
              <a:rPr lang="en-US" smtClean="0"/>
              <a:pPr/>
              <a:t>10/27/2011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B1AB9F-F740-45FB-9B29-9624E703EB5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315D2E5-9F2E-4C7B-B727-8488F001A9B3}" type="datetimeFigureOut">
              <a:rPr lang="en-US" smtClean="0"/>
              <a:pPr/>
              <a:t>10/27/2011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B1AB9F-F740-45FB-9B29-9624E703EB5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315D2E5-9F2E-4C7B-B727-8488F001A9B3}" type="datetimeFigureOut">
              <a:rPr lang="en-US" smtClean="0"/>
              <a:pPr/>
              <a:t>10/27/2011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B1AB9F-F740-45FB-9B29-9624E703EB5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315D2E5-9F2E-4C7B-B727-8488F001A9B3}" type="datetimeFigureOut">
              <a:rPr lang="en-US" smtClean="0"/>
              <a:pPr/>
              <a:t>10/27/2011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C7B1AB9F-F740-45FB-9B29-9624E703EB5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315D2E5-9F2E-4C7B-B727-8488F001A9B3}" type="datetimeFigureOut">
              <a:rPr lang="en-US" smtClean="0"/>
              <a:pPr/>
              <a:t>10/27/2011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B1AB9F-F740-45FB-9B29-9624E703EB5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315D2E5-9F2E-4C7B-B727-8488F001A9B3}" type="datetimeFigureOut">
              <a:rPr lang="en-US" smtClean="0"/>
              <a:pPr/>
              <a:t>10/27/2011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7B1AB9F-F740-45FB-9B29-9624E703EB5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315D2E5-9F2E-4C7B-B727-8488F001A9B3}" type="datetimeFigureOut">
              <a:rPr lang="en-US" smtClean="0"/>
              <a:pPr/>
              <a:t>10/27/2011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7B1AB9F-F740-45FB-9B29-9624E703EB5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15D2E5-9F2E-4C7B-B727-8488F001A9B3}" type="datetimeFigureOut">
              <a:rPr lang="en-US" smtClean="0"/>
              <a:pPr/>
              <a:t>10/27/2011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7B1AB9F-F740-45FB-9B29-9624E703EB5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315D2E5-9F2E-4C7B-B727-8488F001A9B3}" type="datetimeFigureOut">
              <a:rPr lang="en-US" smtClean="0"/>
              <a:pPr/>
              <a:t>10/27/2011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B1AB9F-F740-45FB-9B29-9624E703EB5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315D2E5-9F2E-4C7B-B727-8488F001A9B3}" type="datetimeFigureOut">
              <a:rPr lang="en-US" smtClean="0"/>
              <a:pPr/>
              <a:t>10/27/2011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B1AB9F-F740-45FB-9B29-9624E703EB5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0315D2E5-9F2E-4C7B-B727-8488F001A9B3}" type="datetimeFigureOut">
              <a:rPr lang="en-US" smtClean="0"/>
              <a:pPr/>
              <a:t>10/27/2011</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C7B1AB9F-F740-45FB-9B29-9624E703EB57}"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mailto:tlcoleman@bladen.k12.nc.us"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gif"/></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Mandates Continued</a:t>
            </a:r>
            <a:endParaRPr lang="en-US" dirty="0"/>
          </a:p>
        </p:txBody>
      </p:sp>
      <p:sp>
        <p:nvSpPr>
          <p:cNvPr id="3" name="Content Placeholder 2"/>
          <p:cNvSpPr>
            <a:spLocks noGrp="1"/>
          </p:cNvSpPr>
          <p:nvPr>
            <p:ph idx="1"/>
          </p:nvPr>
        </p:nvSpPr>
        <p:spPr/>
        <p:txBody>
          <a:bodyPr/>
          <a:lstStyle/>
          <a:p>
            <a:r>
              <a:rPr lang="en-US" dirty="0" smtClean="0"/>
              <a:t>Fitness Testing  HB 1757</a:t>
            </a:r>
          </a:p>
          <a:p>
            <a:r>
              <a:rPr lang="en-US" dirty="0" smtClean="0"/>
              <a:t>Bicycle Safety</a:t>
            </a:r>
          </a:p>
          <a:p>
            <a:r>
              <a:rPr lang="en-US" dirty="0" smtClean="0"/>
              <a:t>Honors Courses in Healthful Living</a:t>
            </a:r>
          </a:p>
          <a:p>
            <a:r>
              <a:rPr lang="en-US" dirty="0" smtClean="0"/>
              <a:t>Bullying and Cyber Bullying</a:t>
            </a:r>
          </a:p>
          <a:p>
            <a:endParaRPr lang="en-US" dirty="0" smtClean="0"/>
          </a:p>
          <a:p>
            <a:r>
              <a:rPr lang="en-US" dirty="0" smtClean="0"/>
              <a:t>Every student K-8 should receive 30 minutes of activity a day.</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36413"/>
            <a:ext cx="3218735" cy="2557517"/>
          </a:xfrm>
        </p:spPr>
        <p:txBody>
          <a:bodyPr>
            <a:normAutofit/>
          </a:bodyPr>
          <a:lstStyle/>
          <a:p>
            <a:r>
              <a:rPr lang="en-US" dirty="0" smtClean="0">
                <a:solidFill>
                  <a:srgbClr val="FF0000"/>
                </a:solidFill>
              </a:rPr>
              <a:t>Medically Accurate Content</a:t>
            </a:r>
            <a:endParaRPr lang="en-US" dirty="0">
              <a:solidFill>
                <a:srgbClr val="FF0000"/>
              </a:solidFill>
            </a:endParaRPr>
          </a:p>
        </p:txBody>
      </p:sp>
      <p:pic>
        <p:nvPicPr>
          <p:cNvPr id="6" name="Picture 5" descr="health_cover.jpg"/>
          <p:cNvPicPr>
            <a:picLocks noChangeAspect="1"/>
          </p:cNvPicPr>
          <p:nvPr/>
        </p:nvPicPr>
        <p:blipFill>
          <a:blip r:embed="rId3" cstate="print"/>
          <a:stretch>
            <a:fillRect/>
          </a:stretch>
        </p:blipFill>
        <p:spPr>
          <a:xfrm>
            <a:off x="4183111" y="233018"/>
            <a:ext cx="4785951" cy="6374886"/>
          </a:xfrm>
          <a:prstGeom prst="rect">
            <a:avLst/>
          </a:prstGeom>
          <a:ln w="31750">
            <a:solidFill>
              <a:srgbClr val="FF0000"/>
            </a:solidFill>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5551214" cy="1143000"/>
          </a:xfrm>
        </p:spPr>
        <p:txBody>
          <a:bodyPr>
            <a:normAutofit fontScale="90000"/>
          </a:bodyPr>
          <a:lstStyle/>
          <a:p>
            <a:r>
              <a:rPr lang="en-US" dirty="0" smtClean="0">
                <a:solidFill>
                  <a:schemeClr val="accent3">
                    <a:lumMod val="50000"/>
                  </a:schemeClr>
                </a:solidFill>
              </a:rPr>
              <a:t>Concepts about Health</a:t>
            </a:r>
            <a:endParaRPr lang="en-US" dirty="0">
              <a:solidFill>
                <a:schemeClr val="accent3">
                  <a:lumMod val="50000"/>
                </a:schemeClr>
              </a:solidFill>
            </a:endParaRPr>
          </a:p>
        </p:txBody>
      </p:sp>
      <p:sp>
        <p:nvSpPr>
          <p:cNvPr id="3" name="Content Placeholder 2"/>
          <p:cNvSpPr>
            <a:spLocks noGrp="1"/>
          </p:cNvSpPr>
          <p:nvPr>
            <p:ph idx="1"/>
          </p:nvPr>
        </p:nvSpPr>
        <p:spPr/>
        <p:txBody>
          <a:bodyPr/>
          <a:lstStyle/>
          <a:p>
            <a:r>
              <a:rPr lang="en-US" dirty="0" smtClean="0">
                <a:solidFill>
                  <a:schemeClr val="accent5">
                    <a:lumMod val="50000"/>
                  </a:schemeClr>
                </a:solidFill>
              </a:rPr>
              <a:t>Health is multi-dimensional</a:t>
            </a:r>
          </a:p>
          <a:p>
            <a:r>
              <a:rPr lang="en-US" dirty="0" smtClean="0">
                <a:solidFill>
                  <a:schemeClr val="accent5">
                    <a:lumMod val="50000"/>
                  </a:schemeClr>
                </a:solidFill>
              </a:rPr>
              <a:t>Health is a positive state</a:t>
            </a:r>
          </a:p>
          <a:p>
            <a:r>
              <a:rPr lang="en-US" dirty="0" smtClean="0">
                <a:solidFill>
                  <a:schemeClr val="accent5">
                    <a:lumMod val="50000"/>
                  </a:schemeClr>
                </a:solidFill>
              </a:rPr>
              <a:t>Health is dynamic</a:t>
            </a:r>
          </a:p>
          <a:p>
            <a:r>
              <a:rPr lang="en-US" dirty="0" smtClean="0">
                <a:solidFill>
                  <a:schemeClr val="accent5">
                    <a:lumMod val="50000"/>
                  </a:schemeClr>
                </a:solidFill>
              </a:rPr>
              <a:t>Health is an instrumental value</a:t>
            </a:r>
          </a:p>
          <a:p>
            <a:endParaRPr lang="en-US" dirty="0"/>
          </a:p>
        </p:txBody>
      </p:sp>
      <p:pic>
        <p:nvPicPr>
          <p:cNvPr id="4" name="Picture 3"/>
          <p:cNvPicPr>
            <a:picLocks noChangeAspect="1"/>
          </p:cNvPicPr>
          <p:nvPr/>
        </p:nvPicPr>
        <p:blipFill>
          <a:blip r:embed="rId3" cstate="print"/>
          <a:stretch>
            <a:fillRect/>
          </a:stretch>
        </p:blipFill>
        <p:spPr>
          <a:xfrm>
            <a:off x="6472622" y="274638"/>
            <a:ext cx="2457316" cy="6308110"/>
          </a:xfrm>
          <a:prstGeom prst="rect">
            <a:avLst/>
          </a:prstGeom>
          <a:ln w="38100" cap="flat" cmpd="sng" algn="ctr">
            <a:solidFill>
              <a:srgbClr val="3366FF"/>
            </a:solidFill>
            <a:prstDash val="solid"/>
            <a:round/>
            <a:headEnd type="none" w="med" len="med"/>
            <a:tailEnd type="none" w="med" len="me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72137" y="548783"/>
            <a:ext cx="5080001" cy="2212476"/>
          </a:xfrm>
        </p:spPr>
        <p:txBody>
          <a:bodyPr>
            <a:normAutofit fontScale="90000"/>
          </a:bodyPr>
          <a:lstStyle/>
          <a:p>
            <a:r>
              <a:rPr lang="en-US" dirty="0" smtClean="0">
                <a:solidFill>
                  <a:srgbClr val="FF0000"/>
                </a:solidFill>
              </a:rPr>
              <a:t>Learning in </a:t>
            </a:r>
            <a:br>
              <a:rPr lang="en-US" dirty="0" smtClean="0">
                <a:solidFill>
                  <a:srgbClr val="FF0000"/>
                </a:solidFill>
              </a:rPr>
            </a:br>
            <a:r>
              <a:rPr lang="en-US" dirty="0" smtClean="0">
                <a:solidFill>
                  <a:srgbClr val="FF0000"/>
                </a:solidFill>
              </a:rPr>
              <a:t>Health Education </a:t>
            </a:r>
            <a:br>
              <a:rPr lang="en-US" dirty="0" smtClean="0">
                <a:solidFill>
                  <a:srgbClr val="FF0000"/>
                </a:solidFill>
              </a:rPr>
            </a:br>
            <a:r>
              <a:rPr lang="en-US" dirty="0" smtClean="0">
                <a:solidFill>
                  <a:srgbClr val="FF0000"/>
                </a:solidFill>
              </a:rPr>
              <a:t>and </a:t>
            </a:r>
            <a:br>
              <a:rPr lang="en-US" dirty="0" smtClean="0">
                <a:solidFill>
                  <a:srgbClr val="FF0000"/>
                </a:solidFill>
              </a:rPr>
            </a:br>
            <a:r>
              <a:rPr lang="en-US" dirty="0" smtClean="0">
                <a:solidFill>
                  <a:srgbClr val="FF0000"/>
                </a:solidFill>
              </a:rPr>
              <a:t>Physical Education</a:t>
            </a:r>
            <a:endParaRPr lang="en-US" dirty="0">
              <a:solidFill>
                <a:srgbClr val="FF0000"/>
              </a:solidFill>
            </a:endParaRPr>
          </a:p>
        </p:txBody>
      </p:sp>
      <p:sp>
        <p:nvSpPr>
          <p:cNvPr id="6" name="TextBox 5"/>
          <p:cNvSpPr txBox="1"/>
          <p:nvPr/>
        </p:nvSpPr>
        <p:spPr>
          <a:xfrm>
            <a:off x="838200" y="3200400"/>
            <a:ext cx="3410607" cy="3323987"/>
          </a:xfrm>
          <a:prstGeom prst="rect">
            <a:avLst/>
          </a:prstGeom>
          <a:noFill/>
        </p:spPr>
        <p:txBody>
          <a:bodyPr wrap="square" rtlCol="0">
            <a:spAutoFit/>
          </a:bodyPr>
          <a:lstStyle/>
          <a:p>
            <a:r>
              <a:rPr lang="en-US" sz="3200" dirty="0" smtClean="0">
                <a:solidFill>
                  <a:srgbClr val="254061"/>
                </a:solidFill>
              </a:rPr>
              <a:t>Health Education:</a:t>
            </a:r>
          </a:p>
          <a:p>
            <a:pPr>
              <a:buFont typeface="Courier New"/>
              <a:buChar char="o"/>
            </a:pPr>
            <a:r>
              <a:rPr lang="en-US" sz="3200" dirty="0" smtClean="0">
                <a:solidFill>
                  <a:srgbClr val="254061"/>
                </a:solidFill>
              </a:rPr>
              <a:t>Cognitive</a:t>
            </a:r>
          </a:p>
          <a:p>
            <a:pPr>
              <a:buFont typeface="Courier New"/>
              <a:buChar char="o"/>
            </a:pPr>
            <a:r>
              <a:rPr lang="en-US" sz="3200" dirty="0" smtClean="0">
                <a:solidFill>
                  <a:srgbClr val="254061"/>
                </a:solidFill>
              </a:rPr>
              <a:t>Affective</a:t>
            </a:r>
          </a:p>
          <a:p>
            <a:pPr>
              <a:buFont typeface="Courier New"/>
              <a:buChar char="o"/>
            </a:pPr>
            <a:r>
              <a:rPr lang="en-US" sz="3200" dirty="0" smtClean="0">
                <a:solidFill>
                  <a:srgbClr val="254061"/>
                </a:solidFill>
              </a:rPr>
              <a:t>Psychomotor</a:t>
            </a:r>
          </a:p>
          <a:p>
            <a:pPr>
              <a:buFont typeface="Courier New"/>
              <a:buChar char="o"/>
            </a:pPr>
            <a:r>
              <a:rPr lang="en-US" sz="3200" dirty="0" smtClean="0">
                <a:solidFill>
                  <a:srgbClr val="254061"/>
                </a:solidFill>
              </a:rPr>
              <a:t>Behavior/action</a:t>
            </a:r>
          </a:p>
          <a:p>
            <a:endParaRPr lang="en-US" dirty="0"/>
          </a:p>
        </p:txBody>
      </p:sp>
      <p:sp>
        <p:nvSpPr>
          <p:cNvPr id="11" name="TextBox 10"/>
          <p:cNvSpPr txBox="1"/>
          <p:nvPr/>
        </p:nvSpPr>
        <p:spPr>
          <a:xfrm>
            <a:off x="5257800" y="3276600"/>
            <a:ext cx="3357610" cy="2831544"/>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n-US" sz="3200" dirty="0" smtClean="0">
                <a:solidFill>
                  <a:schemeClr val="accent1">
                    <a:lumMod val="50000"/>
                  </a:schemeClr>
                </a:solidFill>
              </a:rPr>
              <a:t>Physical Education:</a:t>
            </a:r>
          </a:p>
          <a:p>
            <a:pPr>
              <a:buFont typeface="Courier New"/>
              <a:buChar char="o"/>
            </a:pPr>
            <a:r>
              <a:rPr lang="en-US" sz="3200" dirty="0" smtClean="0">
                <a:solidFill>
                  <a:schemeClr val="accent1">
                    <a:lumMod val="50000"/>
                  </a:schemeClr>
                </a:solidFill>
              </a:rPr>
              <a:t>Cognitive</a:t>
            </a:r>
          </a:p>
          <a:p>
            <a:pPr>
              <a:buFont typeface="Courier New"/>
              <a:buChar char="o"/>
            </a:pPr>
            <a:r>
              <a:rPr lang="en-US" sz="3200" dirty="0" smtClean="0">
                <a:solidFill>
                  <a:schemeClr val="accent1">
                    <a:lumMod val="50000"/>
                  </a:schemeClr>
                </a:solidFill>
              </a:rPr>
              <a:t>Affective</a:t>
            </a:r>
          </a:p>
          <a:p>
            <a:pPr>
              <a:buFont typeface="Courier New"/>
              <a:buChar char="o"/>
            </a:pPr>
            <a:r>
              <a:rPr lang="en-US" sz="3200" dirty="0" smtClean="0">
                <a:solidFill>
                  <a:schemeClr val="accent1">
                    <a:lumMod val="50000"/>
                  </a:schemeClr>
                </a:solidFill>
              </a:rPr>
              <a:t>Psychomotor</a:t>
            </a:r>
          </a:p>
          <a:p>
            <a:endParaRPr lang="en-US" dirty="0"/>
          </a:p>
        </p:txBody>
      </p:sp>
      <p:pic>
        <p:nvPicPr>
          <p:cNvPr id="5" name="Picture 4"/>
          <p:cNvPicPr>
            <a:picLocks noChangeAspect="1"/>
          </p:cNvPicPr>
          <p:nvPr/>
        </p:nvPicPr>
        <p:blipFill>
          <a:blip r:embed="rId3" cstate="print"/>
          <a:stretch>
            <a:fillRect/>
          </a:stretch>
        </p:blipFill>
        <p:spPr>
          <a:xfrm>
            <a:off x="6913610" y="225454"/>
            <a:ext cx="1699172" cy="2882733"/>
          </a:xfrm>
          <a:prstGeom prst="rect">
            <a:avLst/>
          </a:prstGeom>
          <a:ln w="34925" cap="flat" cmpd="sng" algn="ctr">
            <a:solidFill>
              <a:srgbClr val="FF0000"/>
            </a:solidFill>
            <a:prstDash val="solid"/>
            <a:round/>
            <a:headEnd type="none" w="med" len="med"/>
            <a:tailEnd type="none" w="med" len="med"/>
          </a:ln>
        </p:spPr>
      </p:pic>
      <p:pic>
        <p:nvPicPr>
          <p:cNvPr id="7" name="Picture 6"/>
          <p:cNvPicPr>
            <a:picLocks noChangeAspect="1"/>
          </p:cNvPicPr>
          <p:nvPr/>
        </p:nvPicPr>
        <p:blipFill>
          <a:blip r:embed="rId4" cstate="print"/>
          <a:stretch>
            <a:fillRect/>
          </a:stretch>
        </p:blipFill>
        <p:spPr>
          <a:xfrm>
            <a:off x="256346" y="275378"/>
            <a:ext cx="2172137" cy="2832809"/>
          </a:xfrm>
          <a:prstGeom prst="rect">
            <a:avLst/>
          </a:prstGeom>
          <a:ln w="31750" cap="flat" cmpd="sng" algn="ctr">
            <a:solidFill>
              <a:srgbClr val="FF0000"/>
            </a:solidFill>
            <a:prstDash val="solid"/>
            <a:round/>
            <a:headEnd type="none" w="med" len="med"/>
            <a:tailEnd type="none" w="med" len="me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5551214" cy="1143000"/>
          </a:xfrm>
        </p:spPr>
        <p:txBody>
          <a:bodyPr>
            <a:normAutofit fontScale="90000"/>
          </a:bodyPr>
          <a:lstStyle/>
          <a:p>
            <a:r>
              <a:rPr lang="en-US" dirty="0" smtClean="0">
                <a:solidFill>
                  <a:schemeClr val="accent3">
                    <a:lumMod val="50000"/>
                  </a:schemeClr>
                </a:solidFill>
              </a:rPr>
              <a:t>Concepts about Health</a:t>
            </a:r>
            <a:endParaRPr lang="en-US" dirty="0">
              <a:solidFill>
                <a:schemeClr val="accent3">
                  <a:lumMod val="50000"/>
                </a:schemeClr>
              </a:solidFill>
            </a:endParaRPr>
          </a:p>
        </p:txBody>
      </p:sp>
      <p:sp>
        <p:nvSpPr>
          <p:cNvPr id="3" name="Content Placeholder 2"/>
          <p:cNvSpPr>
            <a:spLocks noGrp="1"/>
          </p:cNvSpPr>
          <p:nvPr>
            <p:ph idx="1"/>
          </p:nvPr>
        </p:nvSpPr>
        <p:spPr/>
        <p:txBody>
          <a:bodyPr/>
          <a:lstStyle/>
          <a:p>
            <a:r>
              <a:rPr lang="en-US" dirty="0" smtClean="0">
                <a:solidFill>
                  <a:schemeClr val="accent5">
                    <a:lumMod val="50000"/>
                  </a:schemeClr>
                </a:solidFill>
              </a:rPr>
              <a:t>Health is multi-dimensional</a:t>
            </a:r>
          </a:p>
          <a:p>
            <a:r>
              <a:rPr lang="en-US" dirty="0" smtClean="0">
                <a:solidFill>
                  <a:schemeClr val="accent5">
                    <a:lumMod val="50000"/>
                  </a:schemeClr>
                </a:solidFill>
              </a:rPr>
              <a:t>Health is a positive state</a:t>
            </a:r>
          </a:p>
          <a:p>
            <a:r>
              <a:rPr lang="en-US" dirty="0" smtClean="0">
                <a:solidFill>
                  <a:schemeClr val="accent5">
                    <a:lumMod val="50000"/>
                  </a:schemeClr>
                </a:solidFill>
              </a:rPr>
              <a:t>Health is dynamic</a:t>
            </a:r>
          </a:p>
          <a:p>
            <a:r>
              <a:rPr lang="en-US" dirty="0" smtClean="0">
                <a:solidFill>
                  <a:schemeClr val="accent5">
                    <a:lumMod val="50000"/>
                  </a:schemeClr>
                </a:solidFill>
              </a:rPr>
              <a:t>Health is an instrumental value</a:t>
            </a:r>
          </a:p>
          <a:p>
            <a:endParaRPr lang="en-US" dirty="0"/>
          </a:p>
        </p:txBody>
      </p:sp>
      <p:pic>
        <p:nvPicPr>
          <p:cNvPr id="4" name="Picture 3"/>
          <p:cNvPicPr>
            <a:picLocks noChangeAspect="1"/>
          </p:cNvPicPr>
          <p:nvPr/>
        </p:nvPicPr>
        <p:blipFill>
          <a:blip r:embed="rId3" cstate="print"/>
          <a:stretch>
            <a:fillRect/>
          </a:stretch>
        </p:blipFill>
        <p:spPr>
          <a:xfrm>
            <a:off x="6472622" y="274638"/>
            <a:ext cx="2457316" cy="6308110"/>
          </a:xfrm>
          <a:prstGeom prst="rect">
            <a:avLst/>
          </a:prstGeom>
          <a:ln w="38100" cap="flat" cmpd="sng" algn="ctr">
            <a:solidFill>
              <a:srgbClr val="3366FF"/>
            </a:solidFill>
            <a:prstDash val="solid"/>
            <a:round/>
            <a:headEnd type="none" w="med" len="med"/>
            <a:tailEnd type="none" w="med" len="me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1572"/>
            <a:ext cx="5457371" cy="1822708"/>
          </a:xfrm>
        </p:spPr>
        <p:txBody>
          <a:bodyPr>
            <a:normAutofit/>
          </a:bodyPr>
          <a:lstStyle/>
          <a:p>
            <a:r>
              <a:rPr lang="en-US" dirty="0" smtClean="0">
                <a:solidFill>
                  <a:srgbClr val="660066"/>
                </a:solidFill>
              </a:rPr>
              <a:t>Curriculum Strands in Health Education</a:t>
            </a:r>
            <a:endParaRPr lang="en-US" dirty="0">
              <a:solidFill>
                <a:srgbClr val="660066"/>
              </a:solidFill>
            </a:endParaRPr>
          </a:p>
        </p:txBody>
      </p:sp>
      <p:sp>
        <p:nvSpPr>
          <p:cNvPr id="3" name="Content Placeholder 2"/>
          <p:cNvSpPr>
            <a:spLocks noGrp="1"/>
          </p:cNvSpPr>
          <p:nvPr>
            <p:ph idx="1"/>
          </p:nvPr>
        </p:nvSpPr>
        <p:spPr>
          <a:xfrm>
            <a:off x="457200" y="2784280"/>
            <a:ext cx="8229600" cy="3341883"/>
          </a:xfrm>
        </p:spPr>
        <p:txBody>
          <a:bodyPr>
            <a:noAutofit/>
          </a:bodyPr>
          <a:lstStyle/>
          <a:p>
            <a:r>
              <a:rPr lang="en-US" sz="3600" dirty="0" smtClean="0">
                <a:solidFill>
                  <a:schemeClr val="accent5">
                    <a:lumMod val="50000"/>
                  </a:schemeClr>
                </a:solidFill>
              </a:rPr>
              <a:t>Mental and Emotional Health</a:t>
            </a:r>
          </a:p>
          <a:p>
            <a:r>
              <a:rPr lang="en-US" sz="3600" dirty="0" smtClean="0">
                <a:solidFill>
                  <a:schemeClr val="accent5">
                    <a:lumMod val="50000"/>
                  </a:schemeClr>
                </a:solidFill>
              </a:rPr>
              <a:t>Personal and Consumer Health</a:t>
            </a:r>
          </a:p>
          <a:p>
            <a:r>
              <a:rPr lang="en-US" sz="3600" dirty="0" smtClean="0">
                <a:solidFill>
                  <a:schemeClr val="accent5">
                    <a:lumMod val="50000"/>
                  </a:schemeClr>
                </a:solidFill>
              </a:rPr>
              <a:t>Interpersonal Communication and Relationships</a:t>
            </a:r>
          </a:p>
          <a:p>
            <a:r>
              <a:rPr lang="en-US" sz="3600" dirty="0" smtClean="0">
                <a:solidFill>
                  <a:schemeClr val="accent5">
                    <a:lumMod val="50000"/>
                  </a:schemeClr>
                </a:solidFill>
              </a:rPr>
              <a:t>Nutrition and Physical Activity</a:t>
            </a:r>
          </a:p>
          <a:p>
            <a:r>
              <a:rPr lang="en-US" sz="3600" dirty="0" smtClean="0">
                <a:solidFill>
                  <a:schemeClr val="accent5">
                    <a:lumMod val="50000"/>
                  </a:schemeClr>
                </a:solidFill>
              </a:rPr>
              <a:t>Alcohol, Tobacco, and Other Drugs</a:t>
            </a:r>
          </a:p>
          <a:p>
            <a:endParaRPr lang="en-US" sz="3600" dirty="0"/>
          </a:p>
        </p:txBody>
      </p:sp>
      <p:pic>
        <p:nvPicPr>
          <p:cNvPr id="5" name="Picture 4"/>
          <p:cNvPicPr>
            <a:picLocks noChangeAspect="1"/>
          </p:cNvPicPr>
          <p:nvPr/>
        </p:nvPicPr>
        <p:blipFill>
          <a:blip r:embed="rId3" cstate="print"/>
          <a:stretch>
            <a:fillRect/>
          </a:stretch>
        </p:blipFill>
        <p:spPr>
          <a:xfrm>
            <a:off x="6674225" y="256319"/>
            <a:ext cx="2213428" cy="2784279"/>
          </a:xfrm>
          <a:prstGeom prst="rect">
            <a:avLst/>
          </a:prstGeom>
          <a:ln w="38100" cap="flat" cmpd="sng" algn="ctr">
            <a:solidFill>
              <a:srgbClr val="660066"/>
            </a:solidFill>
            <a:prstDash val="solid"/>
            <a:round/>
            <a:headEnd type="none" w="med" len="med"/>
            <a:tailEnd type="none" w="med" len="me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19500" y="662214"/>
            <a:ext cx="5067300" cy="1433286"/>
          </a:xfrm>
        </p:spPr>
        <p:txBody>
          <a:bodyPr>
            <a:normAutofit fontScale="90000"/>
          </a:bodyPr>
          <a:lstStyle/>
          <a:p>
            <a:r>
              <a:rPr lang="en-US" dirty="0" smtClean="0">
                <a:solidFill>
                  <a:srgbClr val="FF0000"/>
                </a:solidFill>
              </a:rPr>
              <a:t>Curriculum Strands </a:t>
            </a:r>
            <a:br>
              <a:rPr lang="en-US" dirty="0" smtClean="0">
                <a:solidFill>
                  <a:srgbClr val="FF0000"/>
                </a:solidFill>
              </a:rPr>
            </a:br>
            <a:r>
              <a:rPr lang="en-US" dirty="0" smtClean="0">
                <a:solidFill>
                  <a:srgbClr val="FF0000"/>
                </a:solidFill>
              </a:rPr>
              <a:t>in Physical Education</a:t>
            </a:r>
            <a:endParaRPr lang="en-US" dirty="0">
              <a:solidFill>
                <a:srgbClr val="FF0000"/>
              </a:solidFill>
            </a:endParaRPr>
          </a:p>
        </p:txBody>
      </p:sp>
      <p:sp>
        <p:nvSpPr>
          <p:cNvPr id="3" name="Content Placeholder 2"/>
          <p:cNvSpPr>
            <a:spLocks noGrp="1"/>
          </p:cNvSpPr>
          <p:nvPr>
            <p:ph idx="1"/>
          </p:nvPr>
        </p:nvSpPr>
        <p:spPr>
          <a:xfrm>
            <a:off x="457200" y="2394857"/>
            <a:ext cx="8229600" cy="3731306"/>
          </a:xfrm>
        </p:spPr>
        <p:txBody>
          <a:bodyPr>
            <a:normAutofit lnSpcReduction="10000"/>
          </a:bodyPr>
          <a:lstStyle/>
          <a:p>
            <a:r>
              <a:rPr lang="en-US" sz="4400" dirty="0" smtClean="0">
                <a:solidFill>
                  <a:srgbClr val="008000"/>
                </a:solidFill>
              </a:rPr>
              <a:t>Motor Skill Development</a:t>
            </a:r>
          </a:p>
          <a:p>
            <a:r>
              <a:rPr lang="en-US" sz="4400" dirty="0" smtClean="0">
                <a:solidFill>
                  <a:srgbClr val="008000"/>
                </a:solidFill>
              </a:rPr>
              <a:t>Movement Concepts</a:t>
            </a:r>
          </a:p>
          <a:p>
            <a:r>
              <a:rPr lang="en-US" sz="4400" dirty="0" smtClean="0">
                <a:solidFill>
                  <a:srgbClr val="008000"/>
                </a:solidFill>
              </a:rPr>
              <a:t>Health-Related Fitness</a:t>
            </a:r>
          </a:p>
          <a:p>
            <a:r>
              <a:rPr lang="en-US" sz="4400" dirty="0" smtClean="0">
                <a:solidFill>
                  <a:srgbClr val="008000"/>
                </a:solidFill>
              </a:rPr>
              <a:t>Personal and Social Responsibility</a:t>
            </a:r>
          </a:p>
          <a:p>
            <a:endParaRPr lang="en-US" dirty="0"/>
          </a:p>
        </p:txBody>
      </p:sp>
      <p:pic>
        <p:nvPicPr>
          <p:cNvPr id="4" name="Picture 3"/>
          <p:cNvPicPr>
            <a:picLocks noChangeAspect="1"/>
          </p:cNvPicPr>
          <p:nvPr/>
        </p:nvPicPr>
        <p:blipFill>
          <a:blip r:embed="rId3" cstate="print"/>
          <a:stretch>
            <a:fillRect/>
          </a:stretch>
        </p:blipFill>
        <p:spPr>
          <a:xfrm>
            <a:off x="0" y="-1"/>
            <a:ext cx="3582556" cy="1977571"/>
          </a:xfrm>
          <a:prstGeom prst="rect">
            <a:avLst/>
          </a:prstGeom>
          <a:ln w="38100" cap="flat" cmpd="sng" algn="ctr">
            <a:solidFill>
              <a:srgbClr val="FF0000"/>
            </a:solidFill>
            <a:prstDash val="solid"/>
            <a:round/>
            <a:headEnd type="none" w="med" len="med"/>
            <a:tailEnd type="none" w="med" len="me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Coding of Essential Standards</a:t>
            </a:r>
            <a:endParaRPr lang="en-US" dirty="0"/>
          </a:p>
        </p:txBody>
      </p:sp>
      <p:sp>
        <p:nvSpPr>
          <p:cNvPr id="3" name="Content Placeholder 2"/>
          <p:cNvSpPr>
            <a:spLocks noGrp="1"/>
          </p:cNvSpPr>
          <p:nvPr>
            <p:ph idx="1"/>
          </p:nvPr>
        </p:nvSpPr>
        <p:spPr/>
        <p:txBody>
          <a:bodyPr>
            <a:normAutofit/>
          </a:bodyPr>
          <a:lstStyle/>
          <a:p>
            <a:r>
              <a:rPr lang="en-US" dirty="0" smtClean="0"/>
              <a:t>Grade level</a:t>
            </a:r>
          </a:p>
          <a:p>
            <a:pPr lvl="1"/>
            <a:r>
              <a:rPr lang="en-US" dirty="0" smtClean="0"/>
              <a:t>Abbreviation of Curriculum strands</a:t>
            </a:r>
          </a:p>
          <a:p>
            <a:pPr lvl="2"/>
            <a:r>
              <a:rPr lang="en-US" dirty="0" smtClean="0"/>
              <a:t>Number of Essential Standard</a:t>
            </a:r>
          </a:p>
          <a:p>
            <a:pPr lvl="3"/>
            <a:r>
              <a:rPr lang="en-US" dirty="0" smtClean="0"/>
              <a:t>Number of clarifying objective</a:t>
            </a:r>
          </a:p>
          <a:p>
            <a:pPr lvl="3"/>
            <a:endParaRPr lang="en-US" dirty="0" smtClean="0"/>
          </a:p>
          <a:p>
            <a:pPr lvl="3">
              <a:buNone/>
            </a:pPr>
            <a:r>
              <a:rPr lang="en-US" sz="3200" dirty="0" smtClean="0"/>
              <a:t>  6.AOD.3.2</a:t>
            </a:r>
          </a:p>
          <a:p>
            <a:pPr lvl="3">
              <a:buNone/>
            </a:pPr>
            <a:r>
              <a:rPr lang="en-US" sz="3200" dirty="0" smtClean="0"/>
              <a:t>Sixth grade, Alcohol and other drugs Strand, 3</a:t>
            </a:r>
            <a:r>
              <a:rPr lang="en-US" sz="3200" baseline="30000" dirty="0" smtClean="0"/>
              <a:t>rd</a:t>
            </a:r>
            <a:r>
              <a:rPr lang="en-US" sz="3200" dirty="0" smtClean="0"/>
              <a:t> standard, 2</a:t>
            </a:r>
            <a:r>
              <a:rPr lang="en-US" sz="3200" baseline="30000" dirty="0" smtClean="0"/>
              <a:t>nd</a:t>
            </a:r>
            <a:r>
              <a:rPr lang="en-US" sz="3200" dirty="0" smtClean="0"/>
              <a:t> objective</a:t>
            </a:r>
          </a:p>
          <a:p>
            <a:pPr lvl="3"/>
            <a:endParaRPr lang="en-US" sz="40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Three Parts of Essential Standards</a:t>
            </a:r>
            <a:endParaRPr lang="en-US" dirty="0"/>
          </a:p>
        </p:txBody>
      </p:sp>
      <p:sp>
        <p:nvSpPr>
          <p:cNvPr id="3" name="Content Placeholder 2"/>
          <p:cNvSpPr>
            <a:spLocks noGrp="1"/>
          </p:cNvSpPr>
          <p:nvPr>
            <p:ph idx="1"/>
          </p:nvPr>
        </p:nvSpPr>
        <p:spPr/>
        <p:txBody>
          <a:bodyPr>
            <a:normAutofit/>
          </a:bodyPr>
          <a:lstStyle/>
          <a:p>
            <a:pPr>
              <a:buNone/>
            </a:pPr>
            <a:r>
              <a:rPr lang="en-US" sz="4000" b="1" dirty="0" smtClean="0"/>
              <a:t> </a:t>
            </a:r>
          </a:p>
          <a:p>
            <a:pPr lvl="1"/>
            <a:r>
              <a:rPr lang="en-US" sz="3600" b="1" dirty="0" smtClean="0"/>
              <a:t>	Healthful living curriculum</a:t>
            </a:r>
          </a:p>
          <a:p>
            <a:pPr lvl="1"/>
            <a:r>
              <a:rPr lang="en-US" sz="3600" b="1" dirty="0" smtClean="0"/>
              <a:t>Crosswalks</a:t>
            </a:r>
          </a:p>
          <a:p>
            <a:pPr lvl="2"/>
            <a:r>
              <a:rPr lang="en-US" sz="3400" b="1" dirty="0" smtClean="0"/>
              <a:t>Bridges NCSCOS to essential standards</a:t>
            </a:r>
          </a:p>
          <a:p>
            <a:pPr lvl="1"/>
            <a:r>
              <a:rPr lang="en-US" sz="3600" b="1" dirty="0" smtClean="0"/>
              <a:t>Unpacking Documents</a:t>
            </a:r>
          </a:p>
          <a:p>
            <a:pPr lvl="2"/>
            <a:r>
              <a:rPr lang="en-US" sz="3400" b="1" dirty="0" smtClean="0"/>
              <a:t>Gives objectives</a:t>
            </a:r>
          </a:p>
          <a:p>
            <a:pPr lvl="1"/>
            <a:endParaRPr lang="en-US" sz="3600" b="1" dirty="0" smtClean="0"/>
          </a:p>
          <a:p>
            <a:endParaRPr lang="en-US" sz="4000" b="1"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access Cross Walks</a:t>
            </a:r>
            <a:endParaRPr lang="en-US" dirty="0"/>
          </a:p>
        </p:txBody>
      </p:sp>
      <p:sp>
        <p:nvSpPr>
          <p:cNvPr id="3" name="Content Placeholder 2"/>
          <p:cNvSpPr>
            <a:spLocks noGrp="1"/>
          </p:cNvSpPr>
          <p:nvPr>
            <p:ph idx="1"/>
          </p:nvPr>
        </p:nvSpPr>
        <p:spPr/>
        <p:txBody>
          <a:bodyPr/>
          <a:lstStyle/>
          <a:p>
            <a:r>
              <a:rPr lang="en-US" dirty="0" smtClean="0"/>
              <a:t>On Bladen County Schools web site</a:t>
            </a:r>
          </a:p>
          <a:p>
            <a:pPr lvl="1"/>
            <a:r>
              <a:rPr lang="en-US" dirty="0" smtClean="0"/>
              <a:t>Select DPI link</a:t>
            </a:r>
          </a:p>
          <a:p>
            <a:pPr lvl="1"/>
            <a:r>
              <a:rPr lang="en-US" dirty="0" smtClean="0"/>
              <a:t>Choose Programs drop down</a:t>
            </a:r>
          </a:p>
          <a:p>
            <a:pPr lvl="1"/>
            <a:r>
              <a:rPr lang="en-US" dirty="0" smtClean="0"/>
              <a:t>Select ACRE</a:t>
            </a:r>
          </a:p>
          <a:p>
            <a:pPr lvl="1"/>
            <a:r>
              <a:rPr lang="en-US" dirty="0" smtClean="0"/>
              <a:t>Select common core and NC essential standards</a:t>
            </a:r>
          </a:p>
          <a:p>
            <a:pPr lvl="1"/>
            <a:r>
              <a:rPr lang="en-US" dirty="0" smtClean="0"/>
              <a:t>Select essential standards support tools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43001"/>
            <a:ext cx="7772400" cy="1828799"/>
          </a:xfrm>
        </p:spPr>
        <p:style>
          <a:lnRef idx="1">
            <a:schemeClr val="accent5"/>
          </a:lnRef>
          <a:fillRef idx="2">
            <a:schemeClr val="accent5"/>
          </a:fillRef>
          <a:effectRef idx="1">
            <a:schemeClr val="accent5"/>
          </a:effectRef>
          <a:fontRef idx="minor">
            <a:schemeClr val="dk1"/>
          </a:fontRef>
        </p:style>
        <p:txBody>
          <a:bodyPr/>
          <a:lstStyle/>
          <a:p>
            <a:r>
              <a:rPr lang="en-US" dirty="0" smtClean="0">
                <a:latin typeface="Arial Black" pitchFamily="34" charset="0"/>
              </a:rPr>
              <a:t>NC Essential Standards</a:t>
            </a:r>
            <a:endParaRPr lang="en-US" dirty="0">
              <a:latin typeface="Arial Black" pitchFamily="34" charset="0"/>
            </a:endParaRPr>
          </a:p>
        </p:txBody>
      </p:sp>
      <p:sp>
        <p:nvSpPr>
          <p:cNvPr id="3" name="Subtitle 2"/>
          <p:cNvSpPr>
            <a:spLocks noGrp="1"/>
          </p:cNvSpPr>
          <p:nvPr>
            <p:ph type="subTitle" idx="1"/>
          </p:nvPr>
        </p:nvSpPr>
        <p:spPr>
          <a:xfrm>
            <a:off x="1371600" y="3124200"/>
            <a:ext cx="6400800" cy="1905000"/>
          </a:xfrm>
        </p:spPr>
        <p:style>
          <a:lnRef idx="2">
            <a:schemeClr val="accent4">
              <a:shade val="50000"/>
            </a:schemeClr>
          </a:lnRef>
          <a:fillRef idx="1">
            <a:schemeClr val="accent4"/>
          </a:fillRef>
          <a:effectRef idx="0">
            <a:schemeClr val="accent4"/>
          </a:effectRef>
          <a:fontRef idx="minor">
            <a:schemeClr val="lt1"/>
          </a:fontRef>
        </p:style>
        <p:txBody>
          <a:bodyPr>
            <a:normAutofit/>
          </a:bodyPr>
          <a:lstStyle/>
          <a:p>
            <a:endParaRPr lang="en-US" sz="2800" dirty="0" smtClean="0">
              <a:latin typeface="Arial Black" pitchFamily="34" charset="0"/>
            </a:endParaRPr>
          </a:p>
          <a:p>
            <a:r>
              <a:rPr lang="en-US" sz="4800" dirty="0" smtClean="0">
                <a:latin typeface="Arial Black" pitchFamily="34" charset="0"/>
              </a:rPr>
              <a:t>Healthful Living</a:t>
            </a:r>
            <a:endParaRPr lang="en-US" sz="4800" dirty="0">
              <a:latin typeface="Arial Black"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58934" y="274637"/>
            <a:ext cx="3495636" cy="2758205"/>
          </a:xfrm>
        </p:spPr>
        <p:txBody>
          <a:bodyPr>
            <a:normAutofit/>
          </a:bodyPr>
          <a:lstStyle/>
          <a:p>
            <a:r>
              <a:rPr lang="en-US" dirty="0" smtClean="0">
                <a:solidFill>
                  <a:schemeClr val="tx2">
                    <a:lumMod val="50000"/>
                  </a:schemeClr>
                </a:solidFill>
              </a:rPr>
              <a:t>Revised Bloom’s Taxonomy</a:t>
            </a:r>
            <a:endParaRPr lang="en-US" dirty="0">
              <a:solidFill>
                <a:schemeClr val="tx2">
                  <a:lumMod val="50000"/>
                </a:schemeClr>
              </a:solidFill>
            </a:endParaRPr>
          </a:p>
        </p:txBody>
      </p:sp>
      <p:sp>
        <p:nvSpPr>
          <p:cNvPr id="3" name="Content Placeholder 2"/>
          <p:cNvSpPr>
            <a:spLocks noGrp="1"/>
          </p:cNvSpPr>
          <p:nvPr>
            <p:ph idx="1"/>
          </p:nvPr>
        </p:nvSpPr>
        <p:spPr>
          <a:xfrm>
            <a:off x="457200" y="3149105"/>
            <a:ext cx="8229600" cy="2977058"/>
          </a:xfrm>
        </p:spPr>
        <p:txBody>
          <a:bodyPr/>
          <a:lstStyle/>
          <a:p>
            <a:r>
              <a:rPr lang="en-US" dirty="0" smtClean="0">
                <a:solidFill>
                  <a:srgbClr val="FF0000"/>
                </a:solidFill>
              </a:rPr>
              <a:t>Framework for Change</a:t>
            </a:r>
          </a:p>
          <a:p>
            <a:r>
              <a:rPr lang="en-US" dirty="0" smtClean="0">
                <a:solidFill>
                  <a:srgbClr val="FF0000"/>
                </a:solidFill>
              </a:rPr>
              <a:t>ACRE</a:t>
            </a:r>
          </a:p>
          <a:p>
            <a:r>
              <a:rPr lang="en-US" dirty="0" smtClean="0">
                <a:solidFill>
                  <a:srgbClr val="FF0000"/>
                </a:solidFill>
              </a:rPr>
              <a:t>How Essential Standards will be different</a:t>
            </a:r>
          </a:p>
          <a:p>
            <a:r>
              <a:rPr lang="en-US" dirty="0" smtClean="0">
                <a:solidFill>
                  <a:srgbClr val="FF0000"/>
                </a:solidFill>
              </a:rPr>
              <a:t>Why RBT chosen</a:t>
            </a:r>
          </a:p>
          <a:p>
            <a:r>
              <a:rPr lang="en-US" dirty="0" smtClean="0">
                <a:solidFill>
                  <a:srgbClr val="FF0000"/>
                </a:solidFill>
              </a:rPr>
              <a:t>Consultation with </a:t>
            </a:r>
            <a:r>
              <a:rPr lang="en-US" dirty="0" err="1" smtClean="0">
                <a:solidFill>
                  <a:srgbClr val="FF0000"/>
                </a:solidFill>
              </a:rPr>
              <a:t>Lorin</a:t>
            </a:r>
            <a:r>
              <a:rPr lang="en-US" dirty="0" smtClean="0">
                <a:solidFill>
                  <a:srgbClr val="FF0000"/>
                </a:solidFill>
              </a:rPr>
              <a:t> Anderson</a:t>
            </a:r>
          </a:p>
          <a:p>
            <a:endParaRPr lang="en-US" dirty="0"/>
          </a:p>
        </p:txBody>
      </p:sp>
      <p:pic>
        <p:nvPicPr>
          <p:cNvPr id="4" name="Picture 3" descr="blooms_revised_taxonomy_thumb.png"/>
          <p:cNvPicPr>
            <a:picLocks noChangeAspect="1"/>
          </p:cNvPicPr>
          <p:nvPr/>
        </p:nvPicPr>
        <p:blipFill>
          <a:blip r:embed="rId2" cstate="print"/>
          <a:stretch>
            <a:fillRect/>
          </a:stretch>
        </p:blipFill>
        <p:spPr>
          <a:xfrm>
            <a:off x="291304" y="274639"/>
            <a:ext cx="3682068" cy="2758204"/>
          </a:xfrm>
          <a:prstGeom prst="rect">
            <a:avLst/>
          </a:prstGeom>
          <a:ln w="31750" cap="flat" cmpd="sng" algn="ctr">
            <a:solidFill>
              <a:schemeClr val="tx2"/>
            </a:solidFill>
            <a:prstDash val="solid"/>
            <a:round/>
            <a:headEnd type="none" w="med" len="med"/>
            <a:tailEnd type="none" w="med" len="me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11728" y="2478692"/>
            <a:ext cx="3863448" cy="1200329"/>
          </a:xfrm>
          <a:prstGeom prst="rect">
            <a:avLst/>
          </a:prstGeom>
          <a:ln w="38100" cap="flat" cmpd="sng" algn="ctr">
            <a:solidFill>
              <a:schemeClr val="accent3">
                <a:lumMod val="50000"/>
              </a:schemeClr>
            </a:solidFill>
            <a:prstDash val="solid"/>
            <a:round/>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r>
              <a:rPr lang="en-US" sz="7200" dirty="0" smtClean="0">
                <a:solidFill>
                  <a:srgbClr val="FF0000"/>
                </a:solidFill>
              </a:rPr>
              <a:t>Verbs!</a:t>
            </a:r>
            <a:endParaRPr lang="en-US" sz="7200" dirty="0">
              <a:solidFill>
                <a:srgbClr val="FF0000"/>
              </a:solidFill>
            </a:endParaRPr>
          </a:p>
        </p:txBody>
      </p:sp>
      <p:pic>
        <p:nvPicPr>
          <p:cNvPr id="5" name="Picture 4" descr="71xaNMxLYDL.jpg"/>
          <p:cNvPicPr>
            <a:picLocks noChangeAspect="1"/>
          </p:cNvPicPr>
          <p:nvPr/>
        </p:nvPicPr>
        <p:blipFill>
          <a:blip r:embed="rId3" cstate="print"/>
          <a:stretch>
            <a:fillRect/>
          </a:stretch>
        </p:blipFill>
        <p:spPr>
          <a:xfrm>
            <a:off x="4707810" y="291272"/>
            <a:ext cx="4241619" cy="6349730"/>
          </a:xfrm>
          <a:prstGeom prst="rect">
            <a:avLst/>
          </a:prstGeom>
          <a:ln w="38100" cap="flat" cmpd="sng" algn="ctr">
            <a:solidFill>
              <a:schemeClr val="accent3">
                <a:lumMod val="50000"/>
              </a:schemeClr>
            </a:solidFill>
            <a:prstDash val="solid"/>
            <a:round/>
            <a:headEnd type="none" w="med" len="med"/>
            <a:tailEnd type="none" w="med" len="me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2828" y="512639"/>
            <a:ext cx="8353971" cy="1118484"/>
          </a:xfrm>
        </p:spPr>
        <p:txBody>
          <a:bodyPr>
            <a:normAutofit fontScale="90000"/>
          </a:bodyPr>
          <a:lstStyle/>
          <a:p>
            <a:r>
              <a:rPr lang="en-US" sz="2800" dirty="0" smtClean="0">
                <a:solidFill>
                  <a:srgbClr val="FF0000"/>
                </a:solidFill>
              </a:rPr>
              <a:t>Changes in Health Education and Physical Education</a:t>
            </a:r>
            <a:br>
              <a:rPr lang="en-US" sz="2800" dirty="0" smtClean="0">
                <a:solidFill>
                  <a:srgbClr val="FF0000"/>
                </a:solidFill>
              </a:rPr>
            </a:br>
            <a:r>
              <a:rPr lang="en-US" sz="2800" dirty="0" smtClean="0">
                <a:solidFill>
                  <a:srgbClr val="FF0000"/>
                </a:solidFill>
              </a:rPr>
              <a:t>Clarifying Objectives: from Bloom’s to Revised Bloom’s</a:t>
            </a:r>
            <a:endParaRPr lang="en-US" sz="2800" dirty="0">
              <a:solidFill>
                <a:srgbClr val="FF0000"/>
              </a:solidFill>
            </a:endParaRPr>
          </a:p>
        </p:txBody>
      </p:sp>
      <p:sp>
        <p:nvSpPr>
          <p:cNvPr id="6" name="TextBox 5"/>
          <p:cNvSpPr txBox="1"/>
          <p:nvPr/>
        </p:nvSpPr>
        <p:spPr>
          <a:xfrm>
            <a:off x="455447" y="1930451"/>
            <a:ext cx="3739315" cy="5109091"/>
          </a:xfrm>
          <a:prstGeom prst="rect">
            <a:avLst/>
          </a:prstGeom>
          <a:noFill/>
        </p:spPr>
        <p:txBody>
          <a:bodyPr wrap="square" rtlCol="0">
            <a:spAutoFit/>
          </a:bodyPr>
          <a:lstStyle/>
          <a:p>
            <a:pPr>
              <a:buFont typeface="Arial"/>
              <a:buChar char="•"/>
            </a:pPr>
            <a:r>
              <a:rPr lang="en-US" sz="2800" dirty="0" smtClean="0">
                <a:solidFill>
                  <a:srgbClr val="632523"/>
                </a:solidFill>
              </a:rPr>
              <a:t>Clarifying objectives have </a:t>
            </a:r>
            <a:r>
              <a:rPr lang="en-US" sz="2800" b="1" dirty="0" smtClean="0">
                <a:solidFill>
                  <a:srgbClr val="632523"/>
                </a:solidFill>
              </a:rPr>
              <a:t>only one verb</a:t>
            </a:r>
          </a:p>
          <a:p>
            <a:pPr>
              <a:buFont typeface="Arial"/>
              <a:buChar char="•"/>
            </a:pPr>
            <a:r>
              <a:rPr lang="en-US" sz="2800" dirty="0" smtClean="0">
                <a:solidFill>
                  <a:srgbClr val="632523"/>
                </a:solidFill>
              </a:rPr>
              <a:t>Verbs in CO are aligned with verbs in ES</a:t>
            </a:r>
          </a:p>
          <a:p>
            <a:pPr>
              <a:buFont typeface="Arial"/>
              <a:buChar char="•"/>
            </a:pPr>
            <a:r>
              <a:rPr lang="en-US" sz="2800" dirty="0" smtClean="0">
                <a:solidFill>
                  <a:srgbClr val="632523"/>
                </a:solidFill>
              </a:rPr>
              <a:t>Verb </a:t>
            </a:r>
            <a:r>
              <a:rPr lang="en-US" sz="2800" b="1" dirty="0" smtClean="0">
                <a:solidFill>
                  <a:srgbClr val="632523"/>
                </a:solidFill>
              </a:rPr>
              <a:t>create</a:t>
            </a:r>
            <a:r>
              <a:rPr lang="en-US" sz="2800" dirty="0" smtClean="0">
                <a:solidFill>
                  <a:srgbClr val="632523"/>
                </a:solidFill>
              </a:rPr>
              <a:t> is the highest level of learning</a:t>
            </a:r>
          </a:p>
          <a:p>
            <a:pPr>
              <a:buFont typeface="Arial"/>
              <a:buChar char="•"/>
            </a:pPr>
            <a:r>
              <a:rPr lang="en-US" sz="2800" dirty="0" smtClean="0">
                <a:solidFill>
                  <a:srgbClr val="632523"/>
                </a:solidFill>
              </a:rPr>
              <a:t>Verbs enhance assessment and accountability</a:t>
            </a:r>
          </a:p>
          <a:p>
            <a:pPr>
              <a:buFont typeface="Arial"/>
              <a:buChar char="•"/>
            </a:pPr>
            <a:endParaRPr lang="en-US" sz="2800" dirty="0" smtClean="0">
              <a:solidFill>
                <a:srgbClr val="632523"/>
              </a:solidFill>
            </a:endParaRPr>
          </a:p>
          <a:p>
            <a:pPr>
              <a:buFont typeface="Arial"/>
              <a:buChar char="•"/>
            </a:pPr>
            <a:endParaRPr lang="en-US" sz="2800" dirty="0" smtClean="0">
              <a:solidFill>
                <a:srgbClr val="632523"/>
              </a:solidFill>
            </a:endParaRPr>
          </a:p>
          <a:p>
            <a:endParaRPr lang="en-US" dirty="0"/>
          </a:p>
        </p:txBody>
      </p:sp>
      <p:pic>
        <p:nvPicPr>
          <p:cNvPr id="5" name="Picture 4" descr="img8.jpg"/>
          <p:cNvPicPr>
            <a:picLocks noChangeAspect="1"/>
          </p:cNvPicPr>
          <p:nvPr/>
        </p:nvPicPr>
        <p:blipFill>
          <a:blip r:embed="rId2" cstate="print"/>
          <a:stretch>
            <a:fillRect/>
          </a:stretch>
        </p:blipFill>
        <p:spPr>
          <a:xfrm>
            <a:off x="4694112" y="1930451"/>
            <a:ext cx="3992687" cy="3884777"/>
          </a:xfrm>
          <a:prstGeom prst="rect">
            <a:avLst/>
          </a:prstGeom>
          <a:ln w="44450" cap="flat" cmpd="sng" algn="ctr">
            <a:solidFill>
              <a:schemeClr val="accent2"/>
            </a:solidFill>
            <a:prstDash val="solid"/>
            <a:round/>
            <a:headEnd type="none" w="med" len="med"/>
            <a:tailEnd type="none" w="med" len="me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28786" y="1923142"/>
            <a:ext cx="5158014" cy="1092121"/>
          </a:xfrm>
        </p:spPr>
        <p:txBody>
          <a:bodyPr/>
          <a:lstStyle/>
          <a:p>
            <a:r>
              <a:rPr lang="en-US" dirty="0" smtClean="0">
                <a:solidFill>
                  <a:srgbClr val="660066"/>
                </a:solidFill>
              </a:rPr>
              <a:t>Matching Activity</a:t>
            </a:r>
            <a:endParaRPr lang="en-US" dirty="0">
              <a:solidFill>
                <a:srgbClr val="660066"/>
              </a:solidFill>
            </a:endParaRPr>
          </a:p>
        </p:txBody>
      </p:sp>
      <p:sp>
        <p:nvSpPr>
          <p:cNvPr id="3" name="Content Placeholder 2"/>
          <p:cNvSpPr>
            <a:spLocks noGrp="1"/>
          </p:cNvSpPr>
          <p:nvPr>
            <p:ph idx="1"/>
          </p:nvPr>
        </p:nvSpPr>
        <p:spPr>
          <a:xfrm>
            <a:off x="457200" y="3265713"/>
            <a:ext cx="8229600" cy="3229429"/>
          </a:xfrm>
        </p:spPr>
        <p:style>
          <a:lnRef idx="3">
            <a:schemeClr val="lt1"/>
          </a:lnRef>
          <a:fillRef idx="1">
            <a:schemeClr val="accent1"/>
          </a:fillRef>
          <a:effectRef idx="1">
            <a:schemeClr val="accent1"/>
          </a:effectRef>
          <a:fontRef idx="minor">
            <a:schemeClr val="lt1"/>
          </a:fontRef>
        </p:style>
        <p:txBody>
          <a:bodyPr>
            <a:normAutofit/>
          </a:bodyPr>
          <a:lstStyle/>
          <a:p>
            <a:r>
              <a:rPr lang="en-US" dirty="0" smtClean="0">
                <a:solidFill>
                  <a:schemeClr val="accent6">
                    <a:lumMod val="75000"/>
                  </a:schemeClr>
                </a:solidFill>
              </a:rPr>
              <a:t>Work with 2 others</a:t>
            </a:r>
          </a:p>
          <a:p>
            <a:r>
              <a:rPr lang="en-US" dirty="0" smtClean="0">
                <a:solidFill>
                  <a:schemeClr val="accent6">
                    <a:lumMod val="75000"/>
                  </a:schemeClr>
                </a:solidFill>
              </a:rPr>
              <a:t>Arrange the verbs for Essential Standards into a hierarchy </a:t>
            </a:r>
          </a:p>
          <a:p>
            <a:r>
              <a:rPr lang="en-US" dirty="0" smtClean="0">
                <a:solidFill>
                  <a:schemeClr val="accent6">
                    <a:lumMod val="75000"/>
                  </a:schemeClr>
                </a:solidFill>
              </a:rPr>
              <a:t>Match verbs for clarifying objectives in alignment with verbs for Essential Standards</a:t>
            </a:r>
          </a:p>
          <a:p>
            <a:r>
              <a:rPr lang="en-US" dirty="0" smtClean="0">
                <a:solidFill>
                  <a:schemeClr val="accent6">
                    <a:lumMod val="75000"/>
                  </a:schemeClr>
                </a:solidFill>
              </a:rPr>
              <a:t>Check your work with the answer sheet</a:t>
            </a:r>
            <a:endParaRPr lang="en-US" dirty="0">
              <a:solidFill>
                <a:schemeClr val="accent6">
                  <a:lumMod val="75000"/>
                </a:schemeClr>
              </a:solidFill>
            </a:endParaRPr>
          </a:p>
        </p:txBody>
      </p:sp>
      <p:pic>
        <p:nvPicPr>
          <p:cNvPr id="5" name="Picture 4"/>
          <p:cNvPicPr>
            <a:picLocks noChangeAspect="1"/>
          </p:cNvPicPr>
          <p:nvPr/>
        </p:nvPicPr>
        <p:blipFill>
          <a:blip r:embed="rId3" cstate="print"/>
          <a:stretch>
            <a:fillRect/>
          </a:stretch>
        </p:blipFill>
        <p:spPr>
          <a:xfrm>
            <a:off x="-1" y="0"/>
            <a:ext cx="2993571" cy="3015264"/>
          </a:xfrm>
          <a:prstGeom prst="rect">
            <a:avLst/>
          </a:prstGeom>
          <a:ln w="38100" cap="flat" cmpd="sng" algn="ctr">
            <a:solidFill>
              <a:srgbClr val="660066"/>
            </a:solidFill>
            <a:prstDash val="solid"/>
            <a:round/>
            <a:headEnd type="none" w="med" len="med"/>
            <a:tailEnd type="none" w="med" len="me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Contact Information</a:t>
            </a:r>
            <a:endParaRPr lang="en-US" dirty="0"/>
          </a:p>
        </p:txBody>
      </p:sp>
      <p:sp>
        <p:nvSpPr>
          <p:cNvPr id="3" name="Content Placeholder 2"/>
          <p:cNvSpPr>
            <a:spLocks noGrp="1"/>
          </p:cNvSpPr>
          <p:nvPr>
            <p:ph idx="1"/>
          </p:nvPr>
        </p:nvSpPr>
        <p:spPr/>
        <p:txBody>
          <a:bodyPr/>
          <a:lstStyle/>
          <a:p>
            <a:r>
              <a:rPr lang="en-US" dirty="0" smtClean="0"/>
              <a:t>Teresa Coleman</a:t>
            </a:r>
          </a:p>
          <a:p>
            <a:r>
              <a:rPr lang="en-US" dirty="0" smtClean="0">
                <a:hlinkClick r:id="rId2"/>
              </a:rPr>
              <a:t>tlcoleman@bladen.k12.nc.us</a:t>
            </a:r>
            <a:endParaRPr lang="en-US" dirty="0" smtClean="0"/>
          </a:p>
          <a:p>
            <a:r>
              <a:rPr lang="en-US" dirty="0" smtClean="0"/>
              <a:t>910 862-5945</a:t>
            </a:r>
          </a:p>
          <a:p>
            <a:endParaRPr lang="en-US" dirty="0" smtClean="0"/>
          </a:p>
          <a:p>
            <a:endParaRPr lang="en-US" dirty="0" smtClean="0"/>
          </a:p>
          <a:p>
            <a:r>
              <a:rPr lang="en-US" dirty="0" err="1" smtClean="0"/>
              <a:t>Wikispaces</a:t>
            </a:r>
            <a:endParaRPr lang="en-US" dirty="0" smtClean="0"/>
          </a:p>
          <a:p>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Technology Resource</a:t>
            </a:r>
            <a:endParaRPr lang="en-US" dirty="0"/>
          </a:p>
        </p:txBody>
      </p:sp>
      <p:sp>
        <p:nvSpPr>
          <p:cNvPr id="3" name="Content Placeholder 2"/>
          <p:cNvSpPr>
            <a:spLocks noGrp="1"/>
          </p:cNvSpPr>
          <p:nvPr>
            <p:ph idx="1"/>
          </p:nvPr>
        </p:nvSpPr>
        <p:spPr/>
        <p:txBody>
          <a:bodyPr/>
          <a:lstStyle/>
          <a:p>
            <a:r>
              <a:rPr lang="en-US" dirty="0" smtClean="0"/>
              <a:t>prezi.com/gxgypkp67mka/blooms-digital-taxonomy-and-web-2-tools</a:t>
            </a:r>
            <a:r>
              <a:rPr lang="en-US" dirty="0" smtClean="0"/>
              <a:t>/</a:t>
            </a:r>
          </a:p>
          <a:p>
            <a:endParaRPr lang="en-US" dirty="0" smtClean="0"/>
          </a:p>
          <a:p>
            <a:r>
              <a:rPr lang="en-US" dirty="0" smtClean="0"/>
              <a:t>Or tiny.cc/skut8</a:t>
            </a:r>
          </a:p>
          <a:p>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get 1 CEU for Health</a:t>
            </a:r>
            <a:endParaRPr lang="en-US" dirty="0"/>
          </a:p>
        </p:txBody>
      </p:sp>
      <p:sp>
        <p:nvSpPr>
          <p:cNvPr id="3" name="Content Placeholder 2"/>
          <p:cNvSpPr>
            <a:spLocks noGrp="1"/>
          </p:cNvSpPr>
          <p:nvPr>
            <p:ph idx="1"/>
          </p:nvPr>
        </p:nvSpPr>
        <p:spPr/>
        <p:txBody>
          <a:bodyPr/>
          <a:lstStyle/>
          <a:p>
            <a:r>
              <a:rPr lang="en-US" dirty="0" smtClean="0"/>
              <a:t>Attend both half day rollout meetings  (.3 each)</a:t>
            </a:r>
          </a:p>
          <a:p>
            <a:r>
              <a:rPr lang="en-US" dirty="0" smtClean="0"/>
              <a:t>Certificate of completion for Healthful living section of module 2 Understanding the standards (.2)</a:t>
            </a:r>
          </a:p>
          <a:p>
            <a:r>
              <a:rPr lang="en-US" dirty="0" smtClean="0"/>
              <a:t>Complete the lesson plan activity</a:t>
            </a:r>
          </a:p>
          <a:p>
            <a:pPr lvl="1"/>
            <a:r>
              <a:rPr lang="en-US" dirty="0" smtClean="0"/>
              <a:t>2 lesson plans for two health lessons from two different age groups of  the new essential standards(.1 for each lesson plan)</a:t>
            </a:r>
          </a:p>
          <a:p>
            <a:pPr lvl="1"/>
            <a:endParaRPr lang="en-US" dirty="0" smtClean="0"/>
          </a:p>
          <a:p>
            <a:pPr lvl="1"/>
            <a:r>
              <a:rPr lang="en-US" dirty="0" smtClean="0"/>
              <a:t>Total CEU earned  1.0</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r>
              <a:rPr lang="en-US" dirty="0" smtClean="0"/>
              <a:t>Crosswalk-</a:t>
            </a:r>
          </a:p>
          <a:p>
            <a:r>
              <a:rPr lang="en-US" dirty="0" smtClean="0"/>
              <a:t>Unpacking documents-</a:t>
            </a:r>
          </a:p>
          <a:p>
            <a:r>
              <a:rPr lang="en-US" dirty="0" smtClean="0"/>
              <a:t>Begins in 2012-2013</a:t>
            </a:r>
          </a:p>
          <a:p>
            <a:r>
              <a:rPr lang="en-US" dirty="0" smtClean="0"/>
              <a:t>Curriculum for elective classes.</a:t>
            </a:r>
          </a:p>
          <a:p>
            <a:endParaRPr lang="en-US" dirty="0" smtClean="0"/>
          </a:p>
          <a:p>
            <a:endParaRPr lang="en-US" dirty="0" smtClean="0"/>
          </a:p>
          <a:p>
            <a:r>
              <a:rPr lang="en-US" dirty="0" smtClean="0"/>
              <a:t>Questions</a:t>
            </a:r>
          </a:p>
          <a:p>
            <a:pPr>
              <a:buNone/>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Housekeeping</a:t>
            </a:r>
            <a:endParaRPr lang="en-US" dirty="0"/>
          </a:p>
        </p:txBody>
      </p:sp>
      <p:sp>
        <p:nvSpPr>
          <p:cNvPr id="3" name="Content Placeholder 2"/>
          <p:cNvSpPr>
            <a:spLocks noGrp="1"/>
          </p:cNvSpPr>
          <p:nvPr>
            <p:ph idx="1"/>
          </p:nvPr>
        </p:nvSpPr>
        <p:spPr/>
        <p:txBody>
          <a:bodyPr/>
          <a:lstStyle/>
          <a:p>
            <a:r>
              <a:rPr lang="en-US" dirty="0" smtClean="0"/>
              <a:t>Cell phones on vibrate</a:t>
            </a:r>
          </a:p>
          <a:p>
            <a:r>
              <a:rPr lang="en-US" dirty="0" smtClean="0"/>
              <a:t>Restrooms   </a:t>
            </a:r>
          </a:p>
          <a:p>
            <a:r>
              <a:rPr lang="en-US" dirty="0" smtClean="0"/>
              <a:t>Side conversations</a:t>
            </a:r>
          </a:p>
          <a:p>
            <a:r>
              <a:rPr lang="en-US" dirty="0" smtClean="0"/>
              <a:t>Questions   “Parking Lot”</a:t>
            </a:r>
          </a:p>
          <a:p>
            <a:r>
              <a:rPr lang="en-US" dirty="0" smtClean="0"/>
              <a:t>Begin and end on time</a:t>
            </a:r>
          </a:p>
          <a:p>
            <a:pPr lvl="1"/>
            <a:r>
              <a:rPr lang="en-US" dirty="0" smtClean="0"/>
              <a:t>Break –2:10</a:t>
            </a:r>
          </a:p>
          <a:p>
            <a:pPr lvl="1"/>
            <a:r>
              <a:rPr lang="en-US" smtClean="0"/>
              <a:t>Dismissal—3:30</a:t>
            </a:r>
            <a:endParaRPr lang="en-US" dirty="0" smtClean="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lstStyle/>
          <a:p>
            <a:r>
              <a:rPr lang="en-US" dirty="0" smtClean="0"/>
              <a:t>List health risks for children and adolescents.</a:t>
            </a:r>
          </a:p>
          <a:p>
            <a:r>
              <a:rPr lang="en-US" dirty="0" smtClean="0"/>
              <a:t>Describe the status of Healthful Living in NC.</a:t>
            </a:r>
          </a:p>
          <a:p>
            <a:r>
              <a:rPr lang="en-US" dirty="0" smtClean="0"/>
              <a:t>Provide rationale for the Essential Standards and Revised Bloom’s taxonomy</a:t>
            </a:r>
          </a:p>
          <a:p>
            <a:r>
              <a:rPr lang="en-US" dirty="0" smtClean="0"/>
              <a:t>Explain Crosswalks as aligned with 2006 NCSCOS.</a:t>
            </a:r>
          </a:p>
          <a:p>
            <a:r>
              <a:rPr lang="en-US" dirty="0" smtClean="0"/>
              <a:t>Be able to use the Unpacking documents to plan lessons and units.</a:t>
            </a:r>
          </a:p>
          <a:p>
            <a:r>
              <a:rPr lang="en-US" dirty="0" smtClean="0"/>
              <a:t>Identify resources for classroom instruction.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NC YOUTH RISK BEHAVIOR SURVEY</a:t>
            </a:r>
            <a:endParaRPr lang="en-US" dirty="0"/>
          </a:p>
        </p:txBody>
      </p:sp>
      <p:sp>
        <p:nvSpPr>
          <p:cNvPr id="3" name="Text Placeholder 2"/>
          <p:cNvSpPr>
            <a:spLocks noGrp="1"/>
          </p:cNvSpPr>
          <p:nvPr>
            <p:ph type="body" idx="1"/>
          </p:nvPr>
        </p:nvSpPr>
        <p:spPr>
          <a:xfrm>
            <a:off x="1600200" y="3200400"/>
            <a:ext cx="7086600" cy="2286000"/>
          </a:xfrm>
        </p:spPr>
        <p:txBody>
          <a:bodyPr>
            <a:normAutofit lnSpcReduction="10000"/>
          </a:bodyPr>
          <a:lstStyle/>
          <a:p>
            <a:r>
              <a:rPr lang="en-US" sz="2800" dirty="0" smtClean="0"/>
              <a:t>What catches your attention from the list of percentages that surprise you?</a:t>
            </a:r>
          </a:p>
          <a:p>
            <a:endParaRPr lang="en-US" sz="2800" dirty="0" smtClean="0"/>
          </a:p>
          <a:p>
            <a:r>
              <a:rPr lang="en-US" sz="2800" dirty="0" smtClean="0"/>
              <a:t>Which areas can you relate to with the students you teach?</a:t>
            </a:r>
            <a:endParaRPr lang="en-US" sz="2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smtClean="0"/>
              <a:t>North Carolina Profile Survey</a:t>
            </a:r>
            <a:br>
              <a:rPr lang="en-US" smtClean="0"/>
            </a:br>
            <a:r>
              <a:rPr lang="en-US" smtClean="0"/>
              <a:t/>
            </a:r>
            <a:br>
              <a:rPr lang="en-US" smtClean="0"/>
            </a:br>
            <a:r>
              <a:rPr lang="en-US" smtClean="0"/>
              <a:t>www.nchealthyschools.org</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Serious Health Risks </a:t>
            </a:r>
            <a:br>
              <a:rPr lang="en-US" smtClean="0"/>
            </a:br>
            <a:r>
              <a:rPr lang="en-US" smtClean="0"/>
              <a:t>(Identified by CDC)</a:t>
            </a:r>
            <a:endParaRPr lang="en-US" dirty="0"/>
          </a:p>
        </p:txBody>
      </p:sp>
      <p:sp>
        <p:nvSpPr>
          <p:cNvPr id="9" name="Content Placeholder 8"/>
          <p:cNvSpPr>
            <a:spLocks noGrp="1"/>
          </p:cNvSpPr>
          <p:nvPr>
            <p:ph idx="1"/>
          </p:nvPr>
        </p:nvSpPr>
        <p:spPr/>
        <p:txBody>
          <a:bodyPr>
            <a:normAutofit lnSpcReduction="10000"/>
          </a:bodyPr>
          <a:lstStyle/>
          <a:p>
            <a:r>
              <a:rPr lang="en-US" sz="3200" dirty="0" smtClean="0"/>
              <a:t>Lack of Physical activity</a:t>
            </a:r>
          </a:p>
          <a:p>
            <a:r>
              <a:rPr lang="en-US" sz="3200" dirty="0" smtClean="0"/>
              <a:t>Use of Tobacco</a:t>
            </a:r>
          </a:p>
          <a:p>
            <a:r>
              <a:rPr lang="en-US" sz="3200" dirty="0" smtClean="0"/>
              <a:t>Sexual risk taking</a:t>
            </a:r>
          </a:p>
          <a:p>
            <a:r>
              <a:rPr lang="en-US" sz="3200" dirty="0" smtClean="0"/>
              <a:t>Use of alcohol and other drugs </a:t>
            </a:r>
          </a:p>
          <a:p>
            <a:r>
              <a:rPr lang="en-US" sz="3200" dirty="0" smtClean="0"/>
              <a:t>Poor dietary behaviors</a:t>
            </a:r>
          </a:p>
          <a:p>
            <a:r>
              <a:rPr lang="en-US" sz="3200" dirty="0" smtClean="0"/>
              <a:t>Intentional and unintentional injuries</a:t>
            </a:r>
          </a:p>
          <a:p>
            <a:pPr lvl="1"/>
            <a:r>
              <a:rPr lang="en-US" sz="2400" dirty="0" smtClean="0"/>
              <a:t>Suicides or attempts</a:t>
            </a:r>
          </a:p>
          <a:p>
            <a:pPr lvl="1"/>
            <a:r>
              <a:rPr lang="en-US" sz="2400" dirty="0" smtClean="0"/>
              <a:t>Violence</a:t>
            </a:r>
          </a:p>
          <a:p>
            <a:pPr lvl="1"/>
            <a:r>
              <a:rPr lang="en-US" sz="2400" dirty="0" smtClean="0"/>
              <a:t>“Accidents”</a:t>
            </a:r>
          </a:p>
          <a:p>
            <a:pPr lvl="1">
              <a:buNone/>
            </a:pPr>
            <a:endParaRPr lang="en-US" sz="2400" dirty="0" smtClean="0"/>
          </a:p>
          <a:p>
            <a:pPr lvl="1"/>
            <a:endParaRPr lang="en-US" sz="2400" dirty="0" smtClean="0"/>
          </a:p>
          <a:p>
            <a:pPr lvl="1">
              <a:buNone/>
            </a:pPr>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5">
                    <a:lumMod val="50000"/>
                  </a:schemeClr>
                </a:solidFill>
              </a:rPr>
              <a:t>National Standards</a:t>
            </a:r>
            <a:endParaRPr lang="en-US" dirty="0">
              <a:solidFill>
                <a:schemeClr val="accent5">
                  <a:lumMod val="50000"/>
                </a:schemeClr>
              </a:solidFill>
            </a:endParaRPr>
          </a:p>
        </p:txBody>
      </p:sp>
      <p:pic>
        <p:nvPicPr>
          <p:cNvPr id="5" name="Picture 4" descr="NHES.jpg"/>
          <p:cNvPicPr>
            <a:picLocks noChangeAspect="1"/>
          </p:cNvPicPr>
          <p:nvPr/>
        </p:nvPicPr>
        <p:blipFill>
          <a:blip r:embed="rId3" cstate="print"/>
          <a:stretch>
            <a:fillRect/>
          </a:stretch>
        </p:blipFill>
        <p:spPr>
          <a:xfrm>
            <a:off x="1058615" y="1982197"/>
            <a:ext cx="2707591" cy="3581918"/>
          </a:xfrm>
          <a:prstGeom prst="rect">
            <a:avLst/>
          </a:prstGeom>
          <a:ln w="38100" cap="flat" cmpd="sng" algn="ctr">
            <a:solidFill>
              <a:schemeClr val="bg2">
                <a:lumMod val="10000"/>
              </a:schemeClr>
            </a:solidFill>
            <a:prstDash val="solid"/>
            <a:round/>
            <a:headEnd type="none" w="med" len="med"/>
            <a:tailEnd type="none" w="med" len="med"/>
          </a:ln>
        </p:spPr>
      </p:pic>
      <p:pic>
        <p:nvPicPr>
          <p:cNvPr id="7" name="Picture 6" descr="Macintosh HD:Users:Donna:Desktop:clip art:Ppt - summer institutes:national_standards.gif"/>
          <p:cNvPicPr/>
          <p:nvPr/>
        </p:nvPicPr>
        <p:blipFill>
          <a:blip r:embed="rId4" cstate="print"/>
          <a:srcRect/>
          <a:stretch>
            <a:fillRect/>
          </a:stretch>
        </p:blipFill>
        <p:spPr bwMode="auto">
          <a:xfrm>
            <a:off x="5119294" y="1982197"/>
            <a:ext cx="2700655" cy="3581917"/>
          </a:xfrm>
          <a:prstGeom prst="rect">
            <a:avLst/>
          </a:prstGeom>
          <a:solidFill>
            <a:schemeClr val="tx1"/>
          </a:solidFill>
          <a:ln w="38100" cap="flat" cmpd="sng" algn="ctr">
            <a:solidFill>
              <a:srgbClr val="000090"/>
            </a:solidFill>
            <a:prstDash val="solid"/>
            <a:miter lim="800000"/>
            <a:headEnd type="none" w="med" len="med"/>
            <a:tailEnd type="none" w="med" len="me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0000"/>
                </a:solidFill>
              </a:rPr>
              <a:t>Legislative Mandates in North Carolina</a:t>
            </a:r>
            <a:endParaRPr lang="en-US" dirty="0">
              <a:solidFill>
                <a:srgbClr val="FF0000"/>
              </a:solidFill>
            </a:endParaRPr>
          </a:p>
        </p:txBody>
      </p:sp>
      <p:pic>
        <p:nvPicPr>
          <p:cNvPr id="4" name="Picture 3" descr="Healthy_Youth_Signing_with_Rep._Fishers_Sweet_Smile1-300x199.jpg"/>
          <p:cNvPicPr>
            <a:picLocks noChangeAspect="1"/>
          </p:cNvPicPr>
          <p:nvPr/>
        </p:nvPicPr>
        <p:blipFill>
          <a:blip r:embed="rId3" cstate="print"/>
          <a:stretch>
            <a:fillRect/>
          </a:stretch>
        </p:blipFill>
        <p:spPr>
          <a:xfrm>
            <a:off x="222694" y="1934066"/>
            <a:ext cx="3846517" cy="2551523"/>
          </a:xfrm>
          <a:prstGeom prst="rect">
            <a:avLst/>
          </a:prstGeom>
          <a:ln w="41275" cap="flat" cmpd="sng" algn="ctr">
            <a:solidFill>
              <a:srgbClr val="FF0000"/>
            </a:solidFill>
            <a:prstDash val="solid"/>
            <a:round/>
            <a:headEnd type="none" w="med" len="med"/>
            <a:tailEnd type="none" w="med" len="med"/>
          </a:ln>
        </p:spPr>
      </p:pic>
      <p:sp>
        <p:nvSpPr>
          <p:cNvPr id="5" name="TextBox 4"/>
          <p:cNvSpPr txBox="1"/>
          <p:nvPr/>
        </p:nvSpPr>
        <p:spPr>
          <a:xfrm>
            <a:off x="4282966" y="1734206"/>
            <a:ext cx="4604831" cy="3046988"/>
          </a:xfrm>
          <a:prstGeom prst="rect">
            <a:avLst/>
          </a:prstGeom>
          <a:noFill/>
        </p:spPr>
        <p:txBody>
          <a:bodyPr wrap="square" rtlCol="0">
            <a:spAutoFit/>
          </a:bodyPr>
          <a:lstStyle/>
          <a:p>
            <a:pPr>
              <a:buFont typeface="Wingdings" charset="2"/>
              <a:buChar char="ü"/>
            </a:pPr>
            <a:r>
              <a:rPr lang="en-US" sz="3200" dirty="0" smtClean="0">
                <a:solidFill>
                  <a:schemeClr val="accent5">
                    <a:lumMod val="50000"/>
                  </a:schemeClr>
                </a:solidFill>
              </a:rPr>
              <a:t>Alcohol, Tobacco, and Other Drug Prevention, K-12</a:t>
            </a:r>
          </a:p>
          <a:p>
            <a:pPr>
              <a:buFont typeface="Wingdings" charset="2"/>
              <a:buChar char="ü"/>
            </a:pPr>
            <a:r>
              <a:rPr lang="en-US" sz="3200" dirty="0" smtClean="0">
                <a:solidFill>
                  <a:schemeClr val="accent5">
                    <a:lumMod val="50000"/>
                  </a:schemeClr>
                </a:solidFill>
              </a:rPr>
              <a:t>CPR and the Heimlich Maneuver</a:t>
            </a:r>
          </a:p>
          <a:p>
            <a:pPr>
              <a:buFont typeface="Wingdings" charset="2"/>
              <a:buChar char="ü"/>
            </a:pPr>
            <a:r>
              <a:rPr lang="en-US" sz="3200" dirty="0" smtClean="0">
                <a:solidFill>
                  <a:schemeClr val="accent5">
                    <a:lumMod val="50000"/>
                  </a:schemeClr>
                </a:solidFill>
              </a:rPr>
              <a:t>The Healthy Youth Act</a:t>
            </a:r>
            <a:endParaRPr lang="en-US" sz="3200" dirty="0">
              <a:solidFill>
                <a:schemeClr val="accent5">
                  <a:lumMod val="50000"/>
                </a:schemeClr>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505</TotalTime>
  <Words>1864</Words>
  <Application>Microsoft Office PowerPoint</Application>
  <PresentationFormat>On-screen Show (4:3)</PresentationFormat>
  <Paragraphs>216</Paragraphs>
  <Slides>27</Slides>
  <Notes>11</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Apex</vt:lpstr>
      <vt:lpstr>Slide 1</vt:lpstr>
      <vt:lpstr>NC Essential Standards</vt:lpstr>
      <vt:lpstr>Housekeeping</vt:lpstr>
      <vt:lpstr>Objectives</vt:lpstr>
      <vt:lpstr>NC YOUTH RISK BEHAVIOR SURVEY</vt:lpstr>
      <vt:lpstr>North Carolina Profile Survey  www.nchealthyschools.org</vt:lpstr>
      <vt:lpstr>Serious Health Risks  (Identified by CDC)</vt:lpstr>
      <vt:lpstr>National Standards</vt:lpstr>
      <vt:lpstr>Legislative Mandates in North Carolina</vt:lpstr>
      <vt:lpstr>Mandates Continued</vt:lpstr>
      <vt:lpstr>Medically Accurate Content</vt:lpstr>
      <vt:lpstr>Concepts about Health</vt:lpstr>
      <vt:lpstr>Learning in  Health Education  and  Physical Education</vt:lpstr>
      <vt:lpstr>Concepts about Health</vt:lpstr>
      <vt:lpstr>Curriculum Strands in Health Education</vt:lpstr>
      <vt:lpstr>Curriculum Strands  in Physical Education</vt:lpstr>
      <vt:lpstr>Coding of Essential Standards</vt:lpstr>
      <vt:lpstr>Three Parts of Essential Standards</vt:lpstr>
      <vt:lpstr>How to access Cross Walks</vt:lpstr>
      <vt:lpstr>Revised Bloom’s Taxonomy</vt:lpstr>
      <vt:lpstr>Slide 21</vt:lpstr>
      <vt:lpstr>Changes in Health Education and Physical Education Clarifying Objectives: from Bloom’s to Revised Bloom’s</vt:lpstr>
      <vt:lpstr>Matching Activity</vt:lpstr>
      <vt:lpstr>Contact Information</vt:lpstr>
      <vt:lpstr>Technology Resource</vt:lpstr>
      <vt:lpstr>How to get 1 CEU for Health</vt:lpstr>
      <vt:lpstr>Summary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Teresa</dc:creator>
  <cp:lastModifiedBy>Teresa</cp:lastModifiedBy>
  <cp:revision>23</cp:revision>
  <dcterms:created xsi:type="dcterms:W3CDTF">2011-09-19T14:14:51Z</dcterms:created>
  <dcterms:modified xsi:type="dcterms:W3CDTF">2011-10-27T10:49:10Z</dcterms:modified>
</cp:coreProperties>
</file>